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5" r:id="rId5"/>
    <p:sldId id="267" r:id="rId6"/>
    <p:sldId id="295" r:id="rId7"/>
    <p:sldId id="296" r:id="rId8"/>
    <p:sldId id="268" r:id="rId9"/>
    <p:sldId id="266" r:id="rId10"/>
    <p:sldId id="264" r:id="rId11"/>
    <p:sldId id="270" r:id="rId12"/>
    <p:sldId id="25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3" r:id="rId24"/>
    <p:sldId id="284" r:id="rId25"/>
    <p:sldId id="285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281" r:id="rId42"/>
    <p:sldId id="282" r:id="rId43"/>
    <p:sldId id="259" r:id="rId44"/>
    <p:sldId id="260" r:id="rId45"/>
    <p:sldId id="305" r:id="rId46"/>
    <p:sldId id="306" r:id="rId47"/>
    <p:sldId id="261" r:id="rId48"/>
    <p:sldId id="262" r:id="rId49"/>
    <p:sldId id="307" r:id="rId50"/>
    <p:sldId id="308" r:id="rId51"/>
    <p:sldId id="263" r:id="rId52"/>
    <p:sldId id="309" r:id="rId53"/>
    <p:sldId id="310" r:id="rId54"/>
    <p:sldId id="311" r:id="rId55"/>
    <p:sldId id="312" r:id="rId56"/>
    <p:sldId id="313" r:id="rId5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566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391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05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161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543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635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006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31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086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819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453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486EB-3586-412A-9D33-D94604A97BBB}" type="datetimeFigureOut">
              <a:rPr lang="el-GR" smtClean="0"/>
              <a:t>10/7/2017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6FE33-5EDF-425A-8DEA-27281EC8F55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405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9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80419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X</a:t>
            </a:r>
            <a:r>
              <a:rPr lang="el-GR" sz="4000" dirty="0">
                <a:latin typeface="+mn-lt"/>
              </a:rPr>
              <a:t>ΗΜΕΙΑ ΚΑΙ ΔΟΜΗ ΠΕΠΤΙΔΙΩΝ ΚΑΙ ΠΡΩΤΕΙΝΩΝ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86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ΦΥΣΙΟΛΟΓΙΚΟΣ ΡΟΛΟΣ ΤΩΝ ΠΡΩΤΕΙΝΩΝ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672" y="1825625"/>
            <a:ext cx="10407127" cy="43492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1800" b="1" dirty="0"/>
              <a:t>Α. ΔΟΜΙΚΕΣ ΠΡΩΤΕΙΝΕΣ</a:t>
            </a:r>
          </a:p>
          <a:p>
            <a:pPr marL="0" indent="0">
              <a:buNone/>
            </a:pPr>
            <a:r>
              <a:rPr lang="el-GR" sz="1800" dirty="0"/>
              <a:t>Κολλαγόνο, ελαστίνη, κερατίνες, πρωτεογλυκάνες</a:t>
            </a:r>
          </a:p>
          <a:p>
            <a:pPr marL="0" indent="0">
              <a:buNone/>
            </a:pPr>
            <a:r>
              <a:rPr lang="el-GR" sz="1800" b="1" dirty="0"/>
              <a:t>Β. ΛΕΙΤΟΥΡΓΙΚΕΣ ΠΡΩΤΕΙΝΕΣ</a:t>
            </a:r>
          </a:p>
          <a:p>
            <a:pPr marL="342900" indent="-342900">
              <a:buAutoNum type="arabicPeriod"/>
            </a:pPr>
            <a:r>
              <a:rPr lang="el-GR" sz="1800" dirty="0"/>
              <a:t>Καταλυτικές πρωτεΐνες: Ένζυμα (υποστρώματα)</a:t>
            </a:r>
          </a:p>
          <a:p>
            <a:pPr marL="342900" indent="-342900">
              <a:buAutoNum type="arabicPeriod"/>
            </a:pPr>
            <a:r>
              <a:rPr lang="el-GR" sz="1800" dirty="0"/>
              <a:t>Μεταφέρουσες πρωτεΐνες: Αιμοσφαιρίνη, μυοσφαιρίνη, σιδηροφιλίνη</a:t>
            </a:r>
          </a:p>
          <a:p>
            <a:pPr marL="342900" indent="-342900">
              <a:buAutoNum type="arabicPeriod"/>
            </a:pPr>
            <a:r>
              <a:rPr lang="el-GR" sz="1800" dirty="0"/>
              <a:t>Πρωτεΐνες μυϊκής συστολής: Μυοσίνη, ακτίνη </a:t>
            </a:r>
          </a:p>
          <a:p>
            <a:pPr marL="342900" indent="-342900">
              <a:buAutoNum type="arabicPeriod"/>
            </a:pPr>
            <a:r>
              <a:rPr lang="el-GR" sz="1800" dirty="0"/>
              <a:t>Αμυντικές πρωτεΐνες ή ανοσοσφαιρίνες: Αντισώματα (αντιγόνα)</a:t>
            </a:r>
          </a:p>
          <a:p>
            <a:pPr marL="342900" indent="-342900">
              <a:buAutoNum type="arabicPeriod"/>
            </a:pPr>
            <a:r>
              <a:rPr lang="el-GR" sz="1800" dirty="0"/>
              <a:t>Ρυθμιστικές πρωτεΐνες: Πρωτεϊνικής φύσεως ορμόνες, πρωτεΐνες που ρυθμίζουν την έκφραση γονιδίων, αλλοστερικές πρωτεΐνες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l-GR" sz="1800" dirty="0"/>
              <a:t>Αποθηκευτικές πρωτεΐνες: Φερριτίνη (</a:t>
            </a:r>
            <a:r>
              <a:rPr lang="en-US" sz="1800" dirty="0"/>
              <a:t>Fe), </a:t>
            </a:r>
            <a:r>
              <a:rPr lang="el-GR" sz="1800" dirty="0"/>
              <a:t>καζεΐνη (</a:t>
            </a:r>
            <a:r>
              <a:rPr lang="en-US" sz="1800" dirty="0"/>
              <a:t>P, C</a:t>
            </a:r>
            <a:r>
              <a:rPr lang="el-GR" sz="1800" dirty="0"/>
              <a:t>α), μυοσφαιρίνη (Ο</a:t>
            </a:r>
            <a:r>
              <a:rPr lang="el-GR" sz="1800" baseline="-25000" dirty="0"/>
              <a:t>2</a:t>
            </a:r>
            <a:r>
              <a:rPr lang="el-GR" sz="1800" dirty="0"/>
              <a:t>)</a:t>
            </a:r>
          </a:p>
          <a:p>
            <a:pPr marL="0" indent="0">
              <a:buNone/>
            </a:pPr>
            <a:r>
              <a:rPr lang="el-GR" sz="1800" dirty="0"/>
              <a:t> </a:t>
            </a:r>
          </a:p>
          <a:p>
            <a:pPr marL="0" indent="0">
              <a:buNone/>
            </a:pPr>
            <a:endParaRPr lang="el-GR" sz="1800" b="1" dirty="0"/>
          </a:p>
          <a:p>
            <a:pPr marL="0" indent="0">
              <a:buNone/>
            </a:pPr>
            <a:r>
              <a:rPr lang="el-G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4214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8005"/>
            <a:ext cx="10515600" cy="1325563"/>
          </a:xfrm>
        </p:spPr>
        <p:txBody>
          <a:bodyPr>
            <a:normAutofit/>
          </a:bodyPr>
          <a:lstStyle/>
          <a:p>
            <a:r>
              <a:rPr lang="el-GR" sz="2800" b="1" dirty="0"/>
              <a:t>ΠΕΠΤΙΔΙΚΗ ΣΥΝΘΕΣΗ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36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Σχηματισμός πεπτιδικού δεσμού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RNHCHR</a:t>
            </a:r>
            <a:r>
              <a:rPr lang="en-US" sz="2400" baseline="-25000" dirty="0"/>
              <a:t>1</a:t>
            </a:r>
            <a:r>
              <a:rPr lang="en-US" sz="2400" dirty="0"/>
              <a:t>CO-X + H</a:t>
            </a:r>
            <a:r>
              <a:rPr lang="en-US" sz="2400" baseline="-25000" dirty="0"/>
              <a:t>2</a:t>
            </a:r>
            <a:r>
              <a:rPr lang="en-US" sz="2400" dirty="0"/>
              <a:t>NCHR</a:t>
            </a:r>
            <a:r>
              <a:rPr lang="en-US" sz="2400" baseline="-25000" dirty="0"/>
              <a:t>2</a:t>
            </a:r>
            <a:r>
              <a:rPr lang="en-US" sz="2400" dirty="0"/>
              <a:t>COOR’              </a:t>
            </a:r>
            <a:r>
              <a:rPr lang="el-GR" sz="2400" dirty="0"/>
              <a:t>  </a:t>
            </a:r>
            <a:r>
              <a:rPr lang="en-US" sz="2400" dirty="0"/>
              <a:t>RNHCHR</a:t>
            </a:r>
            <a:r>
              <a:rPr lang="en-US" sz="2400" baseline="-25000" dirty="0"/>
              <a:t>1</a:t>
            </a:r>
            <a:r>
              <a:rPr lang="en-US" sz="2400" dirty="0"/>
              <a:t>CO- HNCHR</a:t>
            </a:r>
            <a:r>
              <a:rPr lang="en-US" sz="2400" baseline="-25000" dirty="0"/>
              <a:t>2</a:t>
            </a:r>
            <a:r>
              <a:rPr lang="en-US" sz="2400" dirty="0"/>
              <a:t>COOR’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14" y="2839216"/>
            <a:ext cx="7542007" cy="260767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5120640" y="2223193"/>
            <a:ext cx="6884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537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>
                <a:latin typeface="+mn-lt"/>
              </a:rPr>
              <a:t>ΣΤΑΔΙΑ ΤΗΣ ΠΕΠΤΙΔΙΚΗΣ ΣΥΝΘΕΣΗΣ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807" y="1557234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900" dirty="0"/>
              <a:t>RNHCHR</a:t>
            </a:r>
            <a:r>
              <a:rPr lang="en-US" sz="1900" baseline="-25000" dirty="0"/>
              <a:t>1</a:t>
            </a:r>
            <a:r>
              <a:rPr lang="en-US" sz="1900" dirty="0"/>
              <a:t>CO-X + H</a:t>
            </a:r>
            <a:r>
              <a:rPr lang="en-US" sz="1900" baseline="-25000" dirty="0"/>
              <a:t>2</a:t>
            </a:r>
            <a:r>
              <a:rPr lang="en-US" sz="1900" dirty="0"/>
              <a:t>NCHR</a:t>
            </a:r>
            <a:r>
              <a:rPr lang="en-US" sz="1900" baseline="-25000" dirty="0"/>
              <a:t>2</a:t>
            </a:r>
            <a:r>
              <a:rPr lang="en-US" sz="1900" dirty="0"/>
              <a:t>COOR’              </a:t>
            </a:r>
            <a:r>
              <a:rPr lang="el-GR" sz="1900" dirty="0"/>
              <a:t>  </a:t>
            </a:r>
            <a:r>
              <a:rPr lang="en-US" sz="1900" dirty="0"/>
              <a:t>RNHCHR</a:t>
            </a:r>
            <a:r>
              <a:rPr lang="en-US" sz="1900" baseline="-25000" dirty="0"/>
              <a:t>1</a:t>
            </a:r>
            <a:r>
              <a:rPr lang="en-US" sz="1900" dirty="0"/>
              <a:t>CO- HNCHR</a:t>
            </a:r>
            <a:r>
              <a:rPr lang="en-US" sz="1900" baseline="-25000" dirty="0"/>
              <a:t>2</a:t>
            </a:r>
            <a:r>
              <a:rPr lang="en-US" sz="1900" dirty="0"/>
              <a:t>COOR</a:t>
            </a:r>
            <a:r>
              <a:rPr lang="en-US" sz="2000" dirty="0"/>
              <a:t>’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l-GR" sz="1900" dirty="0"/>
              <a:t>Η</a:t>
            </a:r>
            <a:r>
              <a:rPr lang="el-GR" sz="1900" baseline="-25000" dirty="0"/>
              <a:t>2</a:t>
            </a:r>
            <a:r>
              <a:rPr lang="en-US" sz="1900" dirty="0"/>
              <a:t>NCHR</a:t>
            </a:r>
            <a:r>
              <a:rPr lang="en-US" sz="1900" baseline="-25000" dirty="0"/>
              <a:t>1</a:t>
            </a:r>
            <a:r>
              <a:rPr lang="en-US" sz="1900" dirty="0"/>
              <a:t>CO</a:t>
            </a:r>
            <a:r>
              <a:rPr lang="el-GR" sz="1900" dirty="0"/>
              <a:t>ΟΗ                                                       </a:t>
            </a:r>
            <a:r>
              <a:rPr lang="en-US" sz="1900" dirty="0"/>
              <a:t>          </a:t>
            </a:r>
            <a:r>
              <a:rPr lang="el-GR" sz="1900" dirty="0"/>
              <a:t> </a:t>
            </a:r>
            <a:r>
              <a:rPr lang="en-US" sz="1900" dirty="0"/>
              <a:t>H</a:t>
            </a:r>
            <a:r>
              <a:rPr lang="en-US" sz="1900" baseline="-25000" dirty="0"/>
              <a:t>2</a:t>
            </a:r>
            <a:r>
              <a:rPr lang="en-US" sz="1900" dirty="0"/>
              <a:t>NCHR</a:t>
            </a:r>
            <a:r>
              <a:rPr lang="en-US" sz="1900" baseline="-25000" dirty="0"/>
              <a:t>2</a:t>
            </a:r>
            <a:r>
              <a:rPr lang="en-US" sz="1900" dirty="0"/>
              <a:t>COO</a:t>
            </a:r>
            <a:r>
              <a:rPr lang="el-GR" sz="1900" dirty="0"/>
              <a:t>Η                                    </a:t>
            </a:r>
          </a:p>
          <a:p>
            <a:pPr marL="0" indent="0">
              <a:buNone/>
            </a:pPr>
            <a:r>
              <a:rPr lang="el-GR" sz="1400" dirty="0"/>
              <a:t>καρβοξυλο-συστατικό                                                                         </a:t>
            </a:r>
            <a:r>
              <a:rPr lang="en-US" sz="1400" dirty="0"/>
              <a:t>             </a:t>
            </a:r>
            <a:r>
              <a:rPr lang="el-GR" sz="1400" dirty="0"/>
              <a:t> αμινο-συστατικό </a:t>
            </a:r>
          </a:p>
          <a:p>
            <a:pPr marL="0" indent="0">
              <a:buNone/>
            </a:pPr>
            <a:r>
              <a:rPr lang="el-GR" sz="1400" dirty="0"/>
              <a:t>                        παροδική προστασία α- αμινομάδας                                            </a:t>
            </a:r>
            <a:r>
              <a:rPr lang="en-US" sz="1400" dirty="0"/>
              <a:t>            </a:t>
            </a:r>
            <a:r>
              <a:rPr lang="el-GR" sz="1400" dirty="0"/>
              <a:t> παροδική προστασία καρβοξυλομάδας  </a:t>
            </a:r>
            <a:endParaRPr lang="en-US" sz="1400" dirty="0"/>
          </a:p>
          <a:p>
            <a:pPr marL="0" indent="0">
              <a:buNone/>
            </a:pPr>
            <a:r>
              <a:rPr lang="en-US" sz="1900" dirty="0"/>
              <a:t>RNHCHR</a:t>
            </a:r>
            <a:r>
              <a:rPr lang="en-US" sz="1900" baseline="-25000" dirty="0"/>
              <a:t>1</a:t>
            </a:r>
            <a:r>
              <a:rPr lang="en-US" sz="1900" dirty="0"/>
              <a:t>COOH</a:t>
            </a:r>
            <a:r>
              <a:rPr lang="en-US" sz="2000" dirty="0"/>
              <a:t>                                                            </a:t>
            </a:r>
            <a:r>
              <a:rPr lang="en-US" sz="1900" dirty="0"/>
              <a:t>H</a:t>
            </a:r>
            <a:r>
              <a:rPr lang="en-US" sz="1900" baseline="-25000" dirty="0"/>
              <a:t>2</a:t>
            </a:r>
            <a:r>
              <a:rPr lang="en-US" sz="1900" dirty="0"/>
              <a:t>NCHR</a:t>
            </a:r>
            <a:r>
              <a:rPr lang="en-US" sz="1900" baseline="-25000" dirty="0"/>
              <a:t>2</a:t>
            </a:r>
            <a:r>
              <a:rPr lang="en-US" sz="1900" dirty="0"/>
              <a:t>COOR’</a:t>
            </a:r>
            <a:endParaRPr lang="el-GR" sz="1900" dirty="0"/>
          </a:p>
          <a:p>
            <a:pPr marL="0" indent="0">
              <a:buNone/>
            </a:pPr>
            <a:r>
              <a:rPr lang="en-US" sz="2000" dirty="0"/>
              <a:t>                 </a:t>
            </a:r>
            <a:r>
              <a:rPr lang="el-GR" sz="1400" dirty="0"/>
              <a:t>ενεργοποίηση καρβοξυλομάδας</a:t>
            </a:r>
            <a:endParaRPr lang="en-US" sz="1400" dirty="0"/>
          </a:p>
          <a:p>
            <a:pPr marL="0" indent="0">
              <a:buNone/>
            </a:pPr>
            <a:r>
              <a:rPr lang="en-US" sz="1900" dirty="0"/>
              <a:t>RNHCHR</a:t>
            </a:r>
            <a:r>
              <a:rPr lang="en-US" sz="1900" baseline="-25000" dirty="0"/>
              <a:t>1</a:t>
            </a:r>
            <a:r>
              <a:rPr lang="en-US" sz="1900" dirty="0"/>
              <a:t>CO</a:t>
            </a:r>
            <a:r>
              <a:rPr lang="el-GR" sz="1900" dirty="0"/>
              <a:t>-</a:t>
            </a:r>
            <a:r>
              <a:rPr lang="en-US" sz="1900" dirty="0"/>
              <a:t>X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                                         </a:t>
            </a:r>
            <a:r>
              <a:rPr lang="el-GR" sz="2000" dirty="0"/>
              <a:t> </a:t>
            </a:r>
            <a:r>
              <a:rPr lang="el-GR" sz="1400" dirty="0"/>
              <a:t>σύζευξη</a:t>
            </a:r>
          </a:p>
          <a:p>
            <a:pPr marL="0" indent="0">
              <a:buNone/>
            </a:pPr>
            <a:endParaRPr lang="el-GR" sz="1400" dirty="0"/>
          </a:p>
          <a:p>
            <a:pPr marL="0" indent="0">
              <a:buNone/>
            </a:pPr>
            <a:r>
              <a:rPr lang="en-US" sz="2000" dirty="0"/>
              <a:t>                      </a:t>
            </a:r>
            <a:r>
              <a:rPr lang="en-US" sz="1900" dirty="0"/>
              <a:t>RNHCHR</a:t>
            </a:r>
            <a:r>
              <a:rPr lang="en-US" sz="1900" baseline="-25000" dirty="0"/>
              <a:t>1</a:t>
            </a:r>
            <a:r>
              <a:rPr lang="en-US" sz="1900" dirty="0"/>
              <a:t>CO</a:t>
            </a:r>
            <a:r>
              <a:rPr lang="el-GR" sz="1900" dirty="0"/>
              <a:t>-</a:t>
            </a:r>
            <a:r>
              <a:rPr lang="en-US" sz="1900" dirty="0"/>
              <a:t>HNCHR</a:t>
            </a:r>
            <a:r>
              <a:rPr lang="en-US" sz="1900" baseline="-25000" dirty="0"/>
              <a:t>2</a:t>
            </a:r>
            <a:r>
              <a:rPr lang="en-US" sz="1900" dirty="0"/>
              <a:t>COOR’</a:t>
            </a:r>
            <a:endParaRPr lang="el-GR" sz="1900" dirty="0"/>
          </a:p>
          <a:p>
            <a:pPr marL="0" indent="0">
              <a:buNone/>
            </a:pPr>
            <a:r>
              <a:rPr lang="el-GR" sz="2000" dirty="0"/>
              <a:t>                         </a:t>
            </a:r>
            <a:r>
              <a:rPr lang="en-US" sz="2000" dirty="0"/>
              <a:t>                            </a:t>
            </a:r>
            <a:r>
              <a:rPr lang="el-GR" sz="1400" dirty="0"/>
              <a:t>Απομάκρυνση προστατευτικών ομάδων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900" dirty="0"/>
              <a:t>                        H</a:t>
            </a:r>
            <a:r>
              <a:rPr lang="el-GR" sz="1900" baseline="-25000" dirty="0"/>
              <a:t>2</a:t>
            </a:r>
            <a:r>
              <a:rPr lang="en-US" sz="1900" dirty="0"/>
              <a:t>NCHR</a:t>
            </a:r>
            <a:r>
              <a:rPr lang="en-US" sz="1900" baseline="-25000" dirty="0"/>
              <a:t>1</a:t>
            </a:r>
            <a:r>
              <a:rPr lang="en-US" sz="1900" dirty="0"/>
              <a:t>CO- HNCHR</a:t>
            </a:r>
            <a:r>
              <a:rPr lang="en-US" sz="1900" baseline="-25000" dirty="0"/>
              <a:t>2</a:t>
            </a:r>
            <a:r>
              <a:rPr lang="en-US" sz="1900" dirty="0"/>
              <a:t>COOH</a:t>
            </a:r>
          </a:p>
          <a:p>
            <a:pPr marL="0" indent="0">
              <a:buNone/>
            </a:pPr>
            <a:endParaRPr lang="el-GR" sz="1400" dirty="0"/>
          </a:p>
          <a:p>
            <a:pPr marL="0" indent="0">
              <a:buNone/>
            </a:pPr>
            <a:endParaRPr lang="el-GR" sz="1400" dirty="0"/>
          </a:p>
          <a:p>
            <a:pPr marL="0" indent="0">
              <a:buNone/>
            </a:pPr>
            <a:endParaRPr lang="en-US" sz="1400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775934" y="1685311"/>
            <a:ext cx="6884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1839558" y="2667896"/>
            <a:ext cx="0" cy="295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6003667" y="2667896"/>
            <a:ext cx="0" cy="295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1839558" y="3173506"/>
            <a:ext cx="0" cy="457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1839558" y="3869966"/>
            <a:ext cx="0" cy="386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6003667" y="3219700"/>
            <a:ext cx="8964" cy="1059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839558" y="4256959"/>
            <a:ext cx="41775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3546440" y="5225464"/>
            <a:ext cx="0" cy="325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3542853" y="4279092"/>
            <a:ext cx="3587" cy="45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38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Προστασία δραστικών ομάδων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504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b="1" dirty="0"/>
              <a:t>Προστασία α- αμινομάδας</a:t>
            </a:r>
          </a:p>
          <a:p>
            <a:pPr marL="0" indent="0">
              <a:buNone/>
            </a:pPr>
            <a:r>
              <a:rPr lang="el-GR" sz="1800" b="1" dirty="0"/>
              <a:t>Βενζυλοξυ- καρβονυλομάδα, Ζ-ομάδα</a:t>
            </a:r>
            <a:endParaRPr lang="en-US" sz="1800" b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l-G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6114"/>
            <a:ext cx="5089265" cy="523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46" y="3149138"/>
            <a:ext cx="7273068" cy="1311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18" y="4098665"/>
            <a:ext cx="7681857" cy="27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66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Βουτυλοξυ- καρβονυλομάδα, </a:t>
            </a:r>
            <a:r>
              <a:rPr lang="en-US" sz="2800" b="1" dirty="0" err="1"/>
              <a:t>Boc</a:t>
            </a:r>
            <a:r>
              <a:rPr lang="en-US" sz="2800" b="1" dirty="0"/>
              <a:t>-</a:t>
            </a:r>
            <a:r>
              <a:rPr lang="el-GR" sz="2800" b="1" dirty="0"/>
              <a:t>ομάδα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614" y="1623888"/>
            <a:ext cx="1861074" cy="777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01210"/>
            <a:ext cx="9897932" cy="37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37054"/>
            <a:ext cx="8284285" cy="3499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0458">
            <a:off x="870178" y="4281714"/>
            <a:ext cx="7304442" cy="14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50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/>
              <a:t>Διφαινυλο-ισοπροπυλοξυ- καρβονυλο-ομάδα</a:t>
            </a:r>
            <a:r>
              <a:rPr lang="en-US" sz="2400" b="1" dirty="0"/>
              <a:t>,</a:t>
            </a:r>
            <a:r>
              <a:rPr lang="el-GR" sz="2400" b="1" dirty="0"/>
              <a:t> Β</a:t>
            </a:r>
            <a:r>
              <a:rPr lang="en-US" sz="2400" b="1" dirty="0" err="1"/>
              <a:t>poc</a:t>
            </a:r>
            <a:r>
              <a:rPr lang="en-US" sz="2400" b="1" dirty="0"/>
              <a:t>- </a:t>
            </a:r>
            <a:r>
              <a:rPr lang="el-GR" sz="2400" b="1" dirty="0"/>
              <a:t>ομάδα (1% </a:t>
            </a:r>
            <a:r>
              <a:rPr lang="en-US" sz="2400" b="1" dirty="0"/>
              <a:t>TFA)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l-GR" sz="24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Τριφαινυλομεθυλο-ομάδα, </a:t>
            </a:r>
            <a:r>
              <a:rPr lang="en-US" sz="2000" dirty="0" err="1"/>
              <a:t>Trl</a:t>
            </a:r>
            <a:r>
              <a:rPr lang="en-US" sz="2000" dirty="0"/>
              <a:t> </a:t>
            </a:r>
            <a:r>
              <a:rPr lang="el-GR" sz="2000" dirty="0"/>
              <a:t>(</a:t>
            </a:r>
            <a:r>
              <a:rPr lang="en-US" sz="2000" dirty="0"/>
              <a:t>CH</a:t>
            </a:r>
            <a:r>
              <a:rPr lang="en-US" sz="2000" baseline="-25000" dirty="0"/>
              <a:t>3</a:t>
            </a:r>
            <a:r>
              <a:rPr lang="en-US" sz="2000" dirty="0"/>
              <a:t>COOH)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o- </a:t>
            </a:r>
            <a:r>
              <a:rPr lang="el-GR" sz="2000" dirty="0"/>
              <a:t>νιτρο-φαινυλο-σουλφενυλο- ομάδα, </a:t>
            </a:r>
            <a:r>
              <a:rPr lang="en-US" sz="2000" dirty="0"/>
              <a:t>o-NPS (</a:t>
            </a:r>
            <a:r>
              <a:rPr lang="en-US" sz="2000" dirty="0" err="1"/>
              <a:t>HCl</a:t>
            </a:r>
            <a:r>
              <a:rPr lang="en-US" sz="2000" dirty="0"/>
              <a:t>/ </a:t>
            </a:r>
            <a:r>
              <a:rPr lang="el-GR" sz="2000" dirty="0"/>
              <a:t>οργανικό διαλύτη)</a:t>
            </a:r>
            <a:endParaRPr lang="en-US" sz="20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000" dirty="0"/>
              <a:t>9- φλουορενυλο- μεθυλοξυ- καρβονυλο-ομάδα, </a:t>
            </a:r>
            <a:r>
              <a:rPr lang="en-US" sz="2000" dirty="0" err="1"/>
              <a:t>Fmoc</a:t>
            </a:r>
            <a:r>
              <a:rPr lang="el-GR" sz="2000" dirty="0"/>
              <a:t> (20% πιπεριδίνη/</a:t>
            </a:r>
            <a:r>
              <a:rPr lang="en-US" sz="2000" dirty="0"/>
              <a:t>DMF)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7232"/>
            <a:ext cx="1861457" cy="1087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888859"/>
            <a:ext cx="3207657" cy="801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78853"/>
            <a:ext cx="4590143" cy="925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146255"/>
            <a:ext cx="2354943" cy="1144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485" y="5281576"/>
            <a:ext cx="4495801" cy="1030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286" y="5423266"/>
            <a:ext cx="1901371" cy="1009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1657" y="5624185"/>
            <a:ext cx="1542143" cy="3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50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Προστασία της α- καρβοξυλομάδας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456" y="1690688"/>
            <a:ext cx="67422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4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l-GR" sz="2800" b="1" dirty="0"/>
              <a:t>Μέθοδοι σχηματισμού πεπτιδικού δεσμού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78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Μέθοδος χλωριδίων </a:t>
            </a:r>
            <a:r>
              <a:rPr lang="en-US" sz="2000" dirty="0"/>
              <a:t>R-CO-CI + H</a:t>
            </a:r>
            <a:r>
              <a:rPr lang="en-US" sz="2000" baseline="-25000" dirty="0"/>
              <a:t>2</a:t>
            </a:r>
            <a:r>
              <a:rPr lang="en-US" sz="2000" dirty="0"/>
              <a:t>N-R’      R-C0-NH-R’ + HCI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l-GR" sz="2400" dirty="0"/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2645015" y="2466745"/>
            <a:ext cx="3119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753958"/>
            <a:ext cx="7208519" cy="1592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99" y="4604271"/>
            <a:ext cx="5029201" cy="1863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89" y="4671887"/>
            <a:ext cx="4646025" cy="17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1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</a:t>
            </a:r>
            <a:r>
              <a:rPr lang="el-GR" sz="2400" b="1" dirty="0"/>
              <a:t>Μέθοδος αζιδίων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l-GR" sz="2000" dirty="0"/>
              <a:t>Πλεονεκτήματα (δεν προκαλείται ρακεμοποίηση) </a:t>
            </a:r>
          </a:p>
          <a:p>
            <a:pPr marL="0" indent="0">
              <a:buNone/>
            </a:pPr>
            <a:r>
              <a:rPr lang="el-GR" sz="2000" dirty="0"/>
              <a:t>Μειονεκτήματα (παραπροϊόντα</a:t>
            </a:r>
            <a:r>
              <a:rPr lang="en-US" sz="2000" dirty="0"/>
              <a:t>,</a:t>
            </a:r>
            <a:r>
              <a:rPr lang="el-GR" sz="2000" dirty="0"/>
              <a:t> ισοκυανικός εστέρας- μικρή απόδοση)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86" y="1364343"/>
            <a:ext cx="7623628" cy="2448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6" y="3226811"/>
            <a:ext cx="4807858" cy="916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86" y="5162888"/>
            <a:ext cx="5722257" cy="127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AMINO</a:t>
            </a:r>
            <a:r>
              <a:rPr lang="el-GR" dirty="0"/>
              <a:t>ΞΕΑ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424" y="444753"/>
            <a:ext cx="4754880" cy="630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54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Μέθοδος μικτών ανυδριτών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378525"/>
            <a:ext cx="10515600" cy="53415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Βοηθητικά οξέα</a:t>
            </a:r>
          </a:p>
          <a:p>
            <a:pPr marL="457200" indent="-457200">
              <a:buAutoNum type="arabicPeriod"/>
            </a:pPr>
            <a:r>
              <a:rPr lang="el-GR" sz="2400" dirty="0"/>
              <a:t>Ισοβαλερικό οξύ</a:t>
            </a: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r>
              <a:rPr lang="el-GR" sz="2400" dirty="0"/>
              <a:t>Πιβαλικό οξύ</a:t>
            </a:r>
          </a:p>
          <a:p>
            <a:pPr marL="0" indent="0">
              <a:buNone/>
            </a:pPr>
            <a:r>
              <a:rPr lang="en-US" sz="2400" dirty="0"/>
              <a:t>3.    </a:t>
            </a:r>
            <a:r>
              <a:rPr lang="el-GR" sz="2400" dirty="0"/>
              <a:t>Χλωρομυρμηκικοί αλκυλεστέρες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4373"/>
            <a:ext cx="5925457" cy="658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4872">
            <a:off x="3574142" y="2103975"/>
            <a:ext cx="6379030" cy="160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658" y="3766097"/>
            <a:ext cx="2652486" cy="300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798" y="3581933"/>
            <a:ext cx="2387602" cy="564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771481"/>
            <a:ext cx="6186715" cy="21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0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</a:t>
            </a:r>
            <a:r>
              <a:rPr lang="el-GR" sz="2800" b="1" dirty="0"/>
              <a:t>έθοδος ενεργών εστέρων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1. </a:t>
            </a:r>
            <a:r>
              <a:rPr lang="el-GR" sz="2400" dirty="0"/>
              <a:t>ο- νιτροφαινυλεστέρες</a:t>
            </a:r>
            <a:endParaRPr lang="en-US" sz="2400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l-GR" dirty="0"/>
          </a:p>
          <a:p>
            <a:pPr marL="0" indent="0">
              <a:buNone/>
            </a:pPr>
            <a:r>
              <a:rPr lang="en-US" dirty="0"/>
              <a:t>2.</a:t>
            </a:r>
            <a:r>
              <a:rPr lang="el-GR" dirty="0"/>
              <a:t> </a:t>
            </a:r>
            <a:r>
              <a:rPr lang="el-GR" sz="2400" dirty="0"/>
              <a:t>Πενταχλωροφαινυλεστέρες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3. Ν-υδροξυ- υλεκτριμιδεστέρες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l-G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9197">
            <a:off x="864636" y="2096062"/>
            <a:ext cx="6458857" cy="1175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29" y="3785693"/>
            <a:ext cx="2129971" cy="1366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229" y="3916323"/>
            <a:ext cx="2206171" cy="123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5003646"/>
            <a:ext cx="1520371" cy="1250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442" y="6254375"/>
            <a:ext cx="341086" cy="4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14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Αντιδραστήρια σύζευξης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917" y="1967392"/>
            <a:ext cx="10515600" cy="4890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Δικυκλο-εξυλο-καρβοδιϊμίδιο, </a:t>
            </a:r>
            <a:r>
              <a:rPr lang="en-US" sz="2400" dirty="0"/>
              <a:t>DCC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   </a:t>
            </a:r>
            <a:r>
              <a:rPr lang="el-GR" sz="2400" dirty="0"/>
              <a:t>Ο-ακυλο-ουρία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338943"/>
            <a:ext cx="7237212" cy="695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81750"/>
            <a:ext cx="7237212" cy="800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583" y="1931831"/>
            <a:ext cx="1041042" cy="354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18" y="3782512"/>
            <a:ext cx="6932770" cy="1549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263098"/>
            <a:ext cx="7816403" cy="133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67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b="1" dirty="0"/>
              <a:t>M</a:t>
            </a:r>
            <a:r>
              <a:rPr lang="el-GR" sz="2800" b="1" dirty="0"/>
              <a:t>ειονεκτήματα της μεθόδου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l-GR" sz="2000" dirty="0"/>
              <a:t>Ρακεμοποίηση</a:t>
            </a:r>
            <a:endParaRPr lang="en-US" sz="2000" dirty="0"/>
          </a:p>
          <a:p>
            <a:pPr marL="457200" indent="-457200">
              <a:buAutoNum type="arabicParenR"/>
            </a:pPr>
            <a:r>
              <a:rPr lang="el-GR" sz="2000" dirty="0"/>
              <a:t>Ν-ακυλο-ουρία</a:t>
            </a:r>
            <a:endParaRPr lang="en-US" sz="2000" dirty="0"/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endParaRPr lang="el-GR" sz="2000" dirty="0"/>
          </a:p>
          <a:p>
            <a:pPr marL="0" indent="0">
              <a:buNone/>
            </a:pPr>
            <a:r>
              <a:rPr lang="el-GR" sz="2000" dirty="0"/>
              <a:t>Υδροξυ- βενζο-τριαζόλιο</a:t>
            </a:r>
            <a:r>
              <a:rPr lang="en-US" sz="2000" dirty="0"/>
              <a:t>,</a:t>
            </a:r>
            <a:r>
              <a:rPr lang="el-GR" sz="2000" dirty="0"/>
              <a:t> </a:t>
            </a:r>
            <a:r>
              <a:rPr lang="en-US" sz="2000" dirty="0" err="1"/>
              <a:t>HOBt</a:t>
            </a:r>
            <a:endParaRPr lang="en-US" sz="2000" dirty="0"/>
          </a:p>
          <a:p>
            <a:pPr marL="0" indent="0">
              <a:buNone/>
            </a:pPr>
            <a:endParaRPr lang="el-GR" sz="2000" dirty="0"/>
          </a:p>
          <a:p>
            <a:pPr marL="457200" indent="-457200">
              <a:buAutoNum type="arabicParenR"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457200" indent="-457200">
              <a:buAutoNum type="arabicParenR"/>
            </a:pPr>
            <a:endParaRPr lang="el-GR" sz="2400" dirty="0"/>
          </a:p>
          <a:p>
            <a:pPr marL="457200" indent="-457200">
              <a:buAutoNum type="arabicParenR"/>
            </a:pPr>
            <a:endParaRPr lang="el-GR" sz="2400" dirty="0"/>
          </a:p>
          <a:p>
            <a:pPr marL="457200" indent="-457200">
              <a:buAutoNum type="arabicParenR"/>
            </a:pPr>
            <a:endParaRPr lang="el-GR" sz="2400" dirty="0"/>
          </a:p>
          <a:p>
            <a:pPr marL="457200" indent="-457200">
              <a:buAutoNum type="arabicParenR"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16" y="2913613"/>
            <a:ext cx="5701554" cy="742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43681"/>
            <a:ext cx="3540162" cy="964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299" y="4827541"/>
            <a:ext cx="5249733" cy="13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99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908" y="328843"/>
            <a:ext cx="10515600" cy="1325563"/>
          </a:xfrm>
        </p:spPr>
        <p:txBody>
          <a:bodyPr>
            <a:normAutofit/>
          </a:bodyPr>
          <a:lstStyle/>
          <a:p>
            <a:r>
              <a:rPr lang="el-GR" sz="2800" dirty="0"/>
              <a:t>Φωσφονικά παράγωγα</a:t>
            </a:r>
            <a:endParaRPr lang="el-GR" sz="28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l-GR" sz="2400" dirty="0"/>
              <a:t>Αντιδραστήριο </a:t>
            </a:r>
            <a:r>
              <a:rPr lang="en-US" sz="2400" dirty="0"/>
              <a:t>Bates                        </a:t>
            </a:r>
            <a:r>
              <a:rPr lang="en-US" dirty="0"/>
              <a:t>3.   </a:t>
            </a:r>
            <a:r>
              <a:rPr lang="en-US" sz="2400" dirty="0"/>
              <a:t>HBTU .PF6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2.     </a:t>
            </a:r>
            <a:r>
              <a:rPr lang="el-GR" sz="2400" dirty="0"/>
              <a:t>Αντιδραστήριο</a:t>
            </a:r>
            <a:r>
              <a:rPr lang="en-US" sz="2400" dirty="0"/>
              <a:t> BOP                          </a:t>
            </a:r>
            <a:r>
              <a:rPr lang="en-US" dirty="0"/>
              <a:t>4.   </a:t>
            </a:r>
            <a:r>
              <a:rPr lang="en-US" sz="2400" dirty="0"/>
              <a:t>TBTU. BF</a:t>
            </a:r>
            <a:r>
              <a:rPr lang="en-US" sz="2400" baseline="-25000" dirty="0"/>
              <a:t>4</a:t>
            </a:r>
            <a:endParaRPr lang="el-G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46" y="2269864"/>
            <a:ext cx="4851102" cy="1172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90" y="4420843"/>
            <a:ext cx="3748443" cy="1061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170" y="2324118"/>
            <a:ext cx="2267772" cy="1123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170" y="4389904"/>
            <a:ext cx="2267772" cy="11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Προστασία παράπλευρων δραστικών ομάδων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069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aseline="-25000" dirty="0"/>
              <a:t> </a:t>
            </a:r>
            <a:r>
              <a:rPr lang="el-GR" sz="3500" b="1" baseline="-25000" dirty="0"/>
              <a:t>Προστασία της ε-αμινομάδας της Λυσίνης</a:t>
            </a:r>
          </a:p>
          <a:p>
            <a:pPr marL="0" indent="0">
              <a:buNone/>
            </a:pPr>
            <a:r>
              <a:rPr lang="en-US" sz="3500" baseline="-25000" dirty="0" err="1"/>
              <a:t>Boc</a:t>
            </a:r>
            <a:r>
              <a:rPr lang="en-US" sz="3500" baseline="-25000" dirty="0"/>
              <a:t>-Lys(Z)-OH</a:t>
            </a:r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r>
              <a:rPr lang="en-US" baseline="-25000" dirty="0" err="1"/>
              <a:t>Fmoc</a:t>
            </a:r>
            <a:r>
              <a:rPr lang="en-US" baseline="-25000" dirty="0"/>
              <a:t>-Lys(</a:t>
            </a:r>
            <a:r>
              <a:rPr lang="en-US" baseline="-25000" dirty="0" err="1"/>
              <a:t>Boc</a:t>
            </a:r>
            <a:r>
              <a:rPr lang="en-US" baseline="-25000" dirty="0"/>
              <a:t>)-OH</a:t>
            </a:r>
          </a:p>
          <a:p>
            <a:pPr marL="0" indent="0">
              <a:buNone/>
            </a:pPr>
            <a:endParaRPr lang="el-GR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44" y="2577054"/>
            <a:ext cx="8025205" cy="30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2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Προστασία της γουανιδινομάδας της Αργινίνης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Boc-Arg</a:t>
            </a:r>
            <a:r>
              <a:rPr lang="en-US" dirty="0"/>
              <a:t>(</a:t>
            </a:r>
            <a:r>
              <a:rPr lang="en-US" dirty="0" err="1"/>
              <a:t>tosyl</a:t>
            </a:r>
            <a:r>
              <a:rPr lang="en-US" dirty="0"/>
              <a:t>)-OH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Scavengers (</a:t>
            </a:r>
            <a:r>
              <a:rPr lang="el-GR" dirty="0"/>
              <a:t>παγίδες κατιόντων, φαινόλη)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Fmoc-Arg</a:t>
            </a:r>
            <a:r>
              <a:rPr lang="en-US" dirty="0"/>
              <a:t>(</a:t>
            </a:r>
            <a:r>
              <a:rPr lang="en-US" dirty="0" err="1"/>
              <a:t>Pbf</a:t>
            </a:r>
            <a:r>
              <a:rPr lang="en-US" dirty="0"/>
              <a:t>)-OH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539">
            <a:off x="681318" y="2130014"/>
            <a:ext cx="4696310" cy="1592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486400" y="2880360"/>
            <a:ext cx="766483" cy="45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353" y="2728354"/>
            <a:ext cx="610047" cy="34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686">
            <a:off x="5534510" y="2101774"/>
            <a:ext cx="4617421" cy="1602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7721">
            <a:off x="7085792" y="3823230"/>
            <a:ext cx="3961781" cy="14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35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Προστασία της γουανιδινομάδας της Αργινίνης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                                   </a:t>
            </a:r>
            <a:r>
              <a:rPr lang="el-GR" sz="1400" dirty="0"/>
              <a:t> </a:t>
            </a:r>
            <a:r>
              <a:rPr lang="el-GR" sz="2400" dirty="0"/>
              <a:t>ορνιθίνη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6285754" cy="1498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4318370"/>
            <a:ext cx="6668695" cy="211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896" y="3216536"/>
            <a:ext cx="3463962" cy="32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29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Προστασία του ιμιδαζολίου της Ιστιδίνης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883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37">
            <a:off x="1010323" y="1825624"/>
            <a:ext cx="5738820" cy="1538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323">
            <a:off x="838200" y="3574687"/>
            <a:ext cx="5765800" cy="26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44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611"/>
            <a:ext cx="10515600" cy="1325563"/>
          </a:xfrm>
        </p:spPr>
        <p:txBody>
          <a:bodyPr>
            <a:normAutofit/>
          </a:bodyPr>
          <a:lstStyle/>
          <a:p>
            <a:r>
              <a:rPr lang="el-GR" sz="2800" b="1" dirty="0"/>
              <a:t>Προστασία του ιμιδαζολίου της Ιστιδίνης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590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Boc</a:t>
            </a:r>
            <a:r>
              <a:rPr lang="en-US" dirty="0"/>
              <a:t>-His(</a:t>
            </a:r>
            <a:r>
              <a:rPr lang="en-US" dirty="0" err="1"/>
              <a:t>tosyl</a:t>
            </a:r>
            <a:r>
              <a:rPr lang="en-US" dirty="0"/>
              <a:t>)-OH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Fmoc</a:t>
            </a:r>
            <a:r>
              <a:rPr lang="en-US" dirty="0"/>
              <a:t>-His(</a:t>
            </a:r>
            <a:r>
              <a:rPr lang="en-US" dirty="0" err="1"/>
              <a:t>Boc</a:t>
            </a:r>
            <a:r>
              <a:rPr lang="en-US" dirty="0"/>
              <a:t>)-OH</a:t>
            </a:r>
          </a:p>
          <a:p>
            <a:pPr marL="0" indent="0">
              <a:buNone/>
            </a:pPr>
            <a:r>
              <a:rPr lang="en-US" dirty="0" err="1"/>
              <a:t>Fmoc</a:t>
            </a:r>
            <a:r>
              <a:rPr lang="en-US" dirty="0"/>
              <a:t>-His(</a:t>
            </a:r>
            <a:r>
              <a:rPr lang="en-US" dirty="0" err="1"/>
              <a:t>Trt</a:t>
            </a:r>
            <a:r>
              <a:rPr lang="en-US" dirty="0"/>
              <a:t>)-OH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15" y="2598057"/>
            <a:ext cx="7982857" cy="25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76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latin typeface="+mn-lt"/>
              </a:rPr>
              <a:t>              ΙΟΝΙΣΜΟΣ ΑΜΙΝΟΞΕΩΝ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17" y="16530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 </a:t>
            </a:r>
            <a:r>
              <a:rPr lang="en-US" dirty="0"/>
              <a:t>  </a:t>
            </a:r>
            <a:r>
              <a:rPr lang="el-GR" dirty="0"/>
              <a:t>                            </a:t>
            </a:r>
            <a:r>
              <a:rPr lang="el-GR" sz="2000" dirty="0"/>
              <a:t>ΟΗ</a:t>
            </a:r>
            <a:r>
              <a:rPr lang="en-US" sz="2000" baseline="30000" dirty="0"/>
              <a:t>-</a:t>
            </a:r>
            <a:r>
              <a:rPr lang="el-GR" sz="2000" dirty="0"/>
              <a:t>                                                ΟΗ</a:t>
            </a:r>
            <a:r>
              <a:rPr lang="en-US" sz="2000" baseline="30000" dirty="0"/>
              <a:t>-</a:t>
            </a:r>
            <a:endParaRPr lang="en-US" sz="2000" dirty="0"/>
          </a:p>
          <a:p>
            <a:pPr marL="0" indent="0">
              <a:buNone/>
            </a:pPr>
            <a:r>
              <a:rPr lang="el-GR" dirty="0"/>
              <a:t>Η</a:t>
            </a:r>
            <a:r>
              <a:rPr lang="el-GR" baseline="-25000" dirty="0"/>
              <a:t>3</a:t>
            </a:r>
            <a:r>
              <a:rPr lang="el-GR" dirty="0"/>
              <a:t>Ν</a:t>
            </a:r>
            <a:r>
              <a:rPr lang="en-US" baseline="30000" dirty="0"/>
              <a:t>+</a:t>
            </a:r>
            <a:r>
              <a:rPr lang="en-US" dirty="0"/>
              <a:t>CHRCOOH                </a:t>
            </a:r>
            <a:r>
              <a:rPr lang="el-GR" dirty="0"/>
              <a:t>Η</a:t>
            </a:r>
            <a:r>
              <a:rPr lang="el-GR" baseline="-25000" dirty="0"/>
              <a:t>3</a:t>
            </a:r>
            <a:r>
              <a:rPr lang="el-GR" dirty="0"/>
              <a:t>Ν</a:t>
            </a:r>
            <a:r>
              <a:rPr lang="en-US" baseline="30000" dirty="0"/>
              <a:t>+</a:t>
            </a:r>
            <a:r>
              <a:rPr lang="en-US" dirty="0"/>
              <a:t>CHRCOO</a:t>
            </a:r>
            <a:r>
              <a:rPr lang="en-US" baseline="30000" dirty="0"/>
              <a:t>-                    </a:t>
            </a:r>
            <a:r>
              <a:rPr lang="el-GR" dirty="0"/>
              <a:t>Η</a:t>
            </a:r>
            <a:r>
              <a:rPr lang="en-US" baseline="-25000" dirty="0"/>
              <a:t>2</a:t>
            </a:r>
            <a:r>
              <a:rPr lang="el-GR" dirty="0"/>
              <a:t>Ν</a:t>
            </a:r>
            <a:r>
              <a:rPr lang="en-US" dirty="0"/>
              <a:t>CHRCOO</a:t>
            </a:r>
            <a:r>
              <a:rPr lang="en-US" baseline="30000" dirty="0"/>
              <a:t>- </a:t>
            </a:r>
            <a:endParaRPr lang="el-GR" baseline="30000" dirty="0"/>
          </a:p>
          <a:p>
            <a:pPr marL="0" indent="0">
              <a:buNone/>
            </a:pPr>
            <a:r>
              <a:rPr lang="el-GR" baseline="30000" dirty="0"/>
              <a:t>                                                 Η</a:t>
            </a:r>
            <a:r>
              <a:rPr lang="en-US" baseline="30000" dirty="0"/>
              <a:t> </a:t>
            </a:r>
            <a:r>
              <a:rPr lang="en-US" baseline="52000" dirty="0"/>
              <a:t>+</a:t>
            </a:r>
            <a:r>
              <a:rPr lang="el-GR" baseline="30000" dirty="0"/>
              <a:t>                                                     Η</a:t>
            </a:r>
            <a:r>
              <a:rPr lang="en-US" baseline="30000" dirty="0"/>
              <a:t> </a:t>
            </a:r>
            <a:r>
              <a:rPr lang="en-US" baseline="40000" dirty="0"/>
              <a:t>+</a:t>
            </a:r>
            <a:endParaRPr lang="el-GR" baseline="40000" dirty="0"/>
          </a:p>
          <a:p>
            <a:pPr marL="0" indent="0">
              <a:buNone/>
            </a:pPr>
            <a:r>
              <a:rPr lang="el-GR" baseline="40000" dirty="0"/>
              <a:t>                                                                 </a:t>
            </a:r>
            <a:r>
              <a:rPr lang="el-GR" baseline="30000" dirty="0"/>
              <a:t> διπολική μορφή</a:t>
            </a:r>
          </a:p>
          <a:p>
            <a:pPr marL="0" indent="0">
              <a:buNone/>
            </a:pPr>
            <a:r>
              <a:rPr lang="el-GR" baseline="30000" dirty="0"/>
              <a:t>                                                         </a:t>
            </a:r>
            <a:r>
              <a:rPr lang="en-US" baseline="30000" dirty="0"/>
              <a:t>           </a:t>
            </a:r>
            <a:r>
              <a:rPr lang="el-GR" baseline="30000" dirty="0"/>
              <a:t>       </a:t>
            </a:r>
            <a:r>
              <a:rPr lang="en-US" baseline="30000" dirty="0"/>
              <a:t>(pH  ̴7)</a:t>
            </a:r>
            <a:endParaRPr lang="el-GR" baseline="30000" dirty="0"/>
          </a:p>
          <a:p>
            <a:pPr marL="0" indent="0">
              <a:buNone/>
            </a:pPr>
            <a:r>
              <a:rPr lang="el-GR" baseline="30000" dirty="0"/>
              <a:t>Αμινοξέα                                       Σε ουδέτερο </a:t>
            </a:r>
            <a:r>
              <a:rPr lang="en-US" baseline="30000" dirty="0"/>
              <a:t>pH</a:t>
            </a:r>
            <a:r>
              <a:rPr lang="el-GR" baseline="30000" dirty="0"/>
              <a:t> η </a:t>
            </a:r>
            <a:r>
              <a:rPr lang="en-US" baseline="30000" dirty="0"/>
              <a:t>R</a:t>
            </a:r>
            <a:endParaRPr lang="el-GR" baseline="30000" dirty="0"/>
          </a:p>
          <a:p>
            <a:pPr marL="0" indent="0">
              <a:buNone/>
            </a:pPr>
            <a:endParaRPr lang="en-US" baseline="30000" dirty="0"/>
          </a:p>
          <a:p>
            <a:pPr marL="0" indent="0">
              <a:buNone/>
            </a:pPr>
            <a:r>
              <a:rPr lang="en-US" baseline="30000" dirty="0"/>
              <a:t>O</a:t>
            </a:r>
            <a:r>
              <a:rPr lang="el-GR" baseline="30000" dirty="0"/>
              <a:t>υδέτερα                                     Δεν είναι φορτισμένη (</a:t>
            </a:r>
            <a:r>
              <a:rPr lang="en-US" baseline="30000" dirty="0"/>
              <a:t>p</a:t>
            </a:r>
            <a:r>
              <a:rPr lang="el-GR" baseline="30000" dirty="0"/>
              <a:t>Ι</a:t>
            </a:r>
            <a:r>
              <a:rPr lang="en-US" baseline="30000" dirty="0"/>
              <a:t>  ̴7</a:t>
            </a:r>
            <a:r>
              <a:rPr lang="el-GR" baseline="30000" dirty="0"/>
              <a:t>)</a:t>
            </a:r>
            <a:r>
              <a:rPr lang="en-US" baseline="30000" dirty="0"/>
              <a:t>  </a:t>
            </a:r>
            <a:endParaRPr lang="el-GR" baseline="30000" dirty="0"/>
          </a:p>
          <a:p>
            <a:pPr marL="0" indent="0">
              <a:buNone/>
            </a:pPr>
            <a:r>
              <a:rPr lang="el-GR" baseline="30000" dirty="0"/>
              <a:t>Βασικά                                          Είναι θετικά  φορτισμένη (</a:t>
            </a:r>
            <a:r>
              <a:rPr lang="en-US" baseline="30000" dirty="0"/>
              <a:t>p</a:t>
            </a:r>
            <a:r>
              <a:rPr lang="el-GR" baseline="30000" dirty="0"/>
              <a:t>Ι</a:t>
            </a:r>
            <a:r>
              <a:rPr lang="en-US" baseline="30000" dirty="0"/>
              <a:t>  ̴</a:t>
            </a:r>
            <a:r>
              <a:rPr lang="el-GR" baseline="30000" dirty="0"/>
              <a:t>9,7)</a:t>
            </a:r>
          </a:p>
          <a:p>
            <a:pPr marL="0" indent="0">
              <a:buNone/>
            </a:pPr>
            <a:r>
              <a:rPr lang="el-GR" baseline="30000" dirty="0"/>
              <a:t>Όξινα                                             Είναι αρνητικά  φορτισμένη (</a:t>
            </a:r>
            <a:r>
              <a:rPr lang="en-US" baseline="30000" dirty="0"/>
              <a:t>p</a:t>
            </a:r>
            <a:r>
              <a:rPr lang="el-GR" baseline="30000" dirty="0"/>
              <a:t>Ι</a:t>
            </a:r>
            <a:r>
              <a:rPr lang="en-US" baseline="30000" dirty="0"/>
              <a:t>  ̴</a:t>
            </a:r>
            <a:r>
              <a:rPr lang="el-GR" baseline="30000" dirty="0"/>
              <a:t>3,2)</a:t>
            </a:r>
          </a:p>
          <a:p>
            <a:pPr marL="0" indent="0">
              <a:buNone/>
            </a:pPr>
            <a:endParaRPr lang="el-GR" baseline="30000" dirty="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227295" y="2350548"/>
            <a:ext cx="957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el-GR" dirty="0"/>
          </a:p>
        </p:txBody>
      </p:sp>
      <p:sp>
        <p:nvSpPr>
          <p:cNvPr id="12" name="Rectangle 1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el-GR" dirty="0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3141235" y="2468882"/>
            <a:ext cx="10434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6339841" y="2478744"/>
            <a:ext cx="977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6359563" y="2350548"/>
            <a:ext cx="957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865991" y="4313816"/>
            <a:ext cx="66374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866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Προστασία του ινδολίου της Τρυπτοφάνης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baseline="-25000" dirty="0"/>
          </a:p>
          <a:p>
            <a:pPr marL="0" indent="0">
              <a:buNone/>
            </a:pPr>
            <a:endParaRPr lang="en-US" sz="3200" baseline="-25000" dirty="0"/>
          </a:p>
          <a:p>
            <a:pPr marL="0" indent="0">
              <a:buNone/>
            </a:pPr>
            <a:endParaRPr lang="en-US" sz="3200" baseline="-25000" dirty="0"/>
          </a:p>
          <a:p>
            <a:pPr marL="0" indent="0">
              <a:buNone/>
            </a:pPr>
            <a:endParaRPr lang="en-US" sz="3200" baseline="-25000" dirty="0"/>
          </a:p>
          <a:p>
            <a:pPr marL="0" indent="0">
              <a:buNone/>
            </a:pPr>
            <a:endParaRPr lang="en-US" sz="3200" baseline="-25000" dirty="0"/>
          </a:p>
          <a:p>
            <a:pPr marL="0" indent="0">
              <a:buNone/>
            </a:pPr>
            <a:r>
              <a:rPr lang="el-GR" sz="3200" baseline="-25000" dirty="0"/>
              <a:t>(Η+)</a:t>
            </a:r>
          </a:p>
          <a:p>
            <a:pPr marL="0" indent="0">
              <a:buNone/>
            </a:pPr>
            <a:endParaRPr lang="en-US" sz="3200" baseline="-25000" dirty="0"/>
          </a:p>
          <a:p>
            <a:pPr marL="0" indent="0">
              <a:buNone/>
            </a:pPr>
            <a:endParaRPr lang="en-US" sz="3200" baseline="-25000" dirty="0"/>
          </a:p>
          <a:p>
            <a:pPr marL="0" indent="0">
              <a:buNone/>
            </a:pPr>
            <a:endParaRPr lang="en-US" sz="3200" baseline="-25000" dirty="0"/>
          </a:p>
          <a:p>
            <a:pPr marL="0" indent="0">
              <a:buNone/>
            </a:pPr>
            <a:r>
              <a:rPr lang="en-US" sz="3200" baseline="-25000" dirty="0" err="1"/>
              <a:t>Fmoc-Trp</a:t>
            </a:r>
            <a:r>
              <a:rPr lang="en-US" sz="3200" baseline="-25000" dirty="0"/>
              <a:t>(</a:t>
            </a:r>
            <a:r>
              <a:rPr lang="en-US" sz="3200" baseline="-25000" dirty="0" err="1"/>
              <a:t>Boc</a:t>
            </a:r>
            <a:r>
              <a:rPr lang="en-US" sz="3200" baseline="-25000" dirty="0"/>
              <a:t>)-OH</a:t>
            </a:r>
            <a:endParaRPr lang="el-GR" sz="3200" baseline="-25000" dirty="0"/>
          </a:p>
          <a:p>
            <a:pPr marL="0" indent="0">
              <a:buNone/>
            </a:pPr>
            <a:endParaRPr lang="el-GR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7122886" cy="1601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4" y="3562123"/>
            <a:ext cx="6386285" cy="20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01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4988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l-GR" sz="2800" b="1" dirty="0"/>
              <a:t>Προστασία του θειοαιθέρα της Μεθειονίνης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22143" cy="26592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sz="2600" dirty="0"/>
              <a:t>Αλκυλίωση, Οξείδωση</a:t>
            </a:r>
            <a:r>
              <a:rPr lang="en-US" sz="2600" dirty="0"/>
              <a:t> </a:t>
            </a:r>
            <a:r>
              <a:rPr lang="el-GR" sz="2600" dirty="0"/>
              <a:t>                                                                                        </a:t>
            </a:r>
          </a:p>
          <a:p>
            <a:pPr marL="514350" indent="-514350">
              <a:buAutoNum type="arabicParenR"/>
            </a:pPr>
            <a:endParaRPr lang="el-GR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el-GR" dirty="0"/>
          </a:p>
          <a:p>
            <a:pPr marL="514350" indent="-514350">
              <a:buAutoNum type="arabicParenR"/>
            </a:pPr>
            <a:endParaRPr lang="el-GR" dirty="0"/>
          </a:p>
          <a:p>
            <a:pPr marL="514350" indent="-514350">
              <a:buAutoNum type="arabicParenR"/>
            </a:pPr>
            <a:endParaRPr lang="el-GR" dirty="0"/>
          </a:p>
          <a:p>
            <a:pPr marL="0" indent="0">
              <a:buNone/>
            </a:pPr>
            <a:endParaRPr lang="el-GR" sz="6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45851"/>
            <a:ext cx="6910614" cy="2069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7" y="4804678"/>
            <a:ext cx="2405743" cy="1853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997671"/>
            <a:ext cx="2451100" cy="1011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00" y="4511997"/>
            <a:ext cx="3385458" cy="2021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286" y="2309355"/>
            <a:ext cx="3599545" cy="171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45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  <a:r>
              <a:rPr lang="el-GR" sz="2800" b="1" dirty="0"/>
              <a:t>Προστασία των υδροξυλομάδων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Βο</a:t>
            </a:r>
            <a:r>
              <a:rPr lang="en-US" sz="2000" dirty="0"/>
              <a:t>c-Tyr(</a:t>
            </a:r>
            <a:r>
              <a:rPr lang="en-US" sz="2000" dirty="0" err="1"/>
              <a:t>OBzl</a:t>
            </a:r>
            <a:r>
              <a:rPr lang="en-US" sz="2000" dirty="0"/>
              <a:t>)-OH, </a:t>
            </a:r>
            <a:r>
              <a:rPr lang="el-GR" sz="2000" dirty="0"/>
              <a:t>Βο</a:t>
            </a:r>
            <a:r>
              <a:rPr lang="en-US" sz="2000" dirty="0"/>
              <a:t>c-Ser(</a:t>
            </a:r>
            <a:r>
              <a:rPr lang="en-US" sz="2000" dirty="0" err="1"/>
              <a:t>OBzl</a:t>
            </a:r>
            <a:r>
              <a:rPr lang="en-US" sz="2000" dirty="0"/>
              <a:t>)-OH, </a:t>
            </a:r>
            <a:r>
              <a:rPr lang="el-GR" sz="2000" dirty="0"/>
              <a:t>Βο</a:t>
            </a:r>
            <a:r>
              <a:rPr lang="en-US" sz="2000" dirty="0"/>
              <a:t>c-</a:t>
            </a:r>
            <a:r>
              <a:rPr lang="en-US" sz="2000" dirty="0" err="1"/>
              <a:t>Thr</a:t>
            </a:r>
            <a:r>
              <a:rPr lang="en-US" sz="2000" dirty="0"/>
              <a:t>(</a:t>
            </a:r>
            <a:r>
              <a:rPr lang="en-US" sz="2000" dirty="0" err="1"/>
              <a:t>OBzl</a:t>
            </a:r>
            <a:r>
              <a:rPr lang="en-US" sz="2000" dirty="0"/>
              <a:t>)-OH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 err="1"/>
              <a:t>Fmoc</a:t>
            </a:r>
            <a:r>
              <a:rPr lang="en-US" sz="2000" dirty="0"/>
              <a:t>-Tyr(</a:t>
            </a:r>
            <a:r>
              <a:rPr lang="en-US" sz="2000" dirty="0" err="1"/>
              <a:t>OtBu</a:t>
            </a:r>
            <a:r>
              <a:rPr lang="en-US" sz="2000" dirty="0"/>
              <a:t>)-OH, </a:t>
            </a:r>
            <a:r>
              <a:rPr lang="en-US" sz="2000" dirty="0" err="1"/>
              <a:t>Fmoc</a:t>
            </a:r>
            <a:r>
              <a:rPr lang="en-US" sz="2000" dirty="0"/>
              <a:t>-Ser(</a:t>
            </a:r>
            <a:r>
              <a:rPr lang="en-US" sz="2000" dirty="0" err="1"/>
              <a:t>OtBu</a:t>
            </a:r>
            <a:r>
              <a:rPr lang="en-US" sz="2000" dirty="0"/>
              <a:t>)-OH, </a:t>
            </a:r>
            <a:r>
              <a:rPr lang="en-US" sz="2000" dirty="0" err="1"/>
              <a:t>Fmoc-Thr</a:t>
            </a:r>
            <a:r>
              <a:rPr lang="en-US" sz="2000" dirty="0"/>
              <a:t>(</a:t>
            </a:r>
            <a:r>
              <a:rPr lang="en-US" sz="2000" dirty="0" err="1"/>
              <a:t>OtBu</a:t>
            </a:r>
            <a:r>
              <a:rPr lang="en-US" sz="2000" dirty="0"/>
              <a:t>)-OH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322285"/>
            <a:ext cx="3820886" cy="1611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5128">
            <a:off x="5291622" y="2380830"/>
            <a:ext cx="3581015" cy="1762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756749"/>
            <a:ext cx="1875971" cy="1694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9337">
            <a:off x="2873829" y="4862285"/>
            <a:ext cx="4644571" cy="17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6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l-GR" sz="2800" b="1" dirty="0"/>
              <a:t>Προστασία των σουλφυδρυλομάδων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Βο</a:t>
            </a:r>
            <a:r>
              <a:rPr lang="en-US" dirty="0"/>
              <a:t>c-</a:t>
            </a:r>
            <a:r>
              <a:rPr lang="en-US" dirty="0" err="1"/>
              <a:t>Cys</a:t>
            </a:r>
            <a:r>
              <a:rPr lang="en-US" dirty="0"/>
              <a:t>(</a:t>
            </a:r>
            <a:r>
              <a:rPr lang="en-US" dirty="0" err="1"/>
              <a:t>Bzl</a:t>
            </a:r>
            <a:r>
              <a:rPr lang="en-US" dirty="0"/>
              <a:t>)-OH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Fmoc-Cys</a:t>
            </a:r>
            <a:r>
              <a:rPr lang="en-US" dirty="0"/>
              <a:t>(</a:t>
            </a:r>
            <a:r>
              <a:rPr lang="en-US" dirty="0" err="1"/>
              <a:t>trl</a:t>
            </a:r>
            <a:r>
              <a:rPr lang="en-US" dirty="0"/>
              <a:t>)-OH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</a:t>
            </a:r>
            <a:r>
              <a:rPr lang="el-GR" dirty="0"/>
              <a:t>Ακεταμιδομεθυλομάδα, </a:t>
            </a:r>
            <a:r>
              <a:rPr lang="en-US" dirty="0"/>
              <a:t>Acm, Tl(CF</a:t>
            </a:r>
            <a:r>
              <a:rPr lang="en-US" baseline="-25000" dirty="0"/>
              <a:t>3</a:t>
            </a:r>
            <a:r>
              <a:rPr lang="en-US" dirty="0"/>
              <a:t>COO)</a:t>
            </a:r>
            <a:r>
              <a:rPr lang="en-US" baseline="-25000" dirty="0"/>
              <a:t>3</a:t>
            </a:r>
            <a:endParaRPr lang="el-GR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1705"/>
            <a:ext cx="7674430" cy="1739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229" y="4001294"/>
            <a:ext cx="2028371" cy="161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5614901"/>
            <a:ext cx="3120572" cy="3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52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9639"/>
            <a:ext cx="10515600" cy="1325563"/>
          </a:xfrm>
        </p:spPr>
        <p:txBody>
          <a:bodyPr>
            <a:normAutofit/>
          </a:bodyPr>
          <a:lstStyle/>
          <a:p>
            <a:r>
              <a:rPr lang="el-GR" sz="2800" b="1" dirty="0"/>
              <a:t>Ασπαραγινικό και Γλουταμινικό οξύ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1556"/>
            <a:ext cx="11150600" cy="5467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Βο</a:t>
            </a:r>
            <a:r>
              <a:rPr lang="en-US" sz="2400" dirty="0"/>
              <a:t>c-Asp(</a:t>
            </a:r>
            <a:r>
              <a:rPr lang="en-US" sz="2400" dirty="0" err="1"/>
              <a:t>Obzl</a:t>
            </a:r>
            <a:r>
              <a:rPr lang="en-US" sz="2400" dirty="0"/>
              <a:t>)-OH</a:t>
            </a:r>
            <a:r>
              <a:rPr lang="el-GR" sz="2400" dirty="0"/>
              <a:t>  </a:t>
            </a:r>
            <a:r>
              <a:rPr lang="en-US" sz="2400" dirty="0"/>
              <a:t>   </a:t>
            </a:r>
            <a:r>
              <a:rPr lang="el-GR" sz="2400" dirty="0"/>
              <a:t>Βο</a:t>
            </a:r>
            <a:r>
              <a:rPr lang="en-US" sz="2400" dirty="0"/>
              <a:t>c-</a:t>
            </a:r>
            <a:r>
              <a:rPr lang="en-US" sz="2400" dirty="0" err="1"/>
              <a:t>Glu</a:t>
            </a:r>
            <a:r>
              <a:rPr lang="en-US" sz="2400" dirty="0"/>
              <a:t>(</a:t>
            </a:r>
            <a:r>
              <a:rPr lang="en-US" sz="2400" dirty="0" err="1"/>
              <a:t>Obzl</a:t>
            </a:r>
            <a:r>
              <a:rPr lang="en-US" sz="2400" dirty="0"/>
              <a:t>)-OH</a:t>
            </a:r>
            <a:r>
              <a:rPr lang="el-GR" sz="2400" dirty="0"/>
              <a:t>   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n-US" sz="2400" dirty="0"/>
              <a:t>R=H     -Asp-</a:t>
            </a:r>
            <a:r>
              <a:rPr lang="en-US" sz="2400" dirty="0" err="1"/>
              <a:t>Gly</a:t>
            </a:r>
            <a:r>
              <a:rPr lang="en-US" sz="2400" dirty="0"/>
              <a:t>-    </a:t>
            </a:r>
            <a:r>
              <a:rPr lang="el-GR" sz="2400" dirty="0"/>
              <a:t>ηλεκτριμιδικά παράγωγα (ασπαρτιμίδια)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err="1"/>
              <a:t>Fmoc</a:t>
            </a:r>
            <a:r>
              <a:rPr lang="en-US" sz="2400" dirty="0"/>
              <a:t>-Asp(</a:t>
            </a:r>
            <a:r>
              <a:rPr lang="en-US" sz="2400" dirty="0" err="1"/>
              <a:t>OtBu</a:t>
            </a:r>
            <a:r>
              <a:rPr lang="en-US" sz="2400" dirty="0"/>
              <a:t>)-OH       </a:t>
            </a:r>
            <a:r>
              <a:rPr lang="en-US" sz="2400" dirty="0" err="1"/>
              <a:t>Fmoc-Glu</a:t>
            </a:r>
            <a:r>
              <a:rPr lang="en-US" sz="2400" dirty="0"/>
              <a:t>(</a:t>
            </a:r>
            <a:r>
              <a:rPr lang="en-US" sz="2400" dirty="0" err="1"/>
              <a:t>OtBu</a:t>
            </a:r>
            <a:r>
              <a:rPr lang="en-US" sz="2400" dirty="0"/>
              <a:t>)-OH</a:t>
            </a:r>
            <a:endParaRPr lang="el-GR" sz="2400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7725"/>
            <a:ext cx="6680200" cy="189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882166"/>
            <a:ext cx="7779657" cy="1516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807" y="4725458"/>
            <a:ext cx="3590471" cy="153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50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-147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l-GR" sz="2800" b="1" dirty="0"/>
              <a:t>Ασπαραγίνη και γλουταμίνη</a:t>
            </a:r>
            <a:br>
              <a:rPr lang="en-US" sz="2800" b="1" dirty="0"/>
            </a:br>
            <a:br>
              <a:rPr lang="en-US" sz="2800" b="1" dirty="0"/>
            </a:br>
            <a:endParaRPr lang="el-GR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l-GR" sz="2600" dirty="0"/>
              <a:t>Γλουταριμίδια</a:t>
            </a:r>
            <a:endParaRPr lang="en-US" sz="2600" dirty="0"/>
          </a:p>
          <a:p>
            <a:pPr marL="0" indent="0">
              <a:buNone/>
            </a:pPr>
            <a:endParaRPr lang="el-GR" sz="2600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n-US" dirty="0" err="1"/>
              <a:t>Fmoc-Asn</a:t>
            </a:r>
            <a:r>
              <a:rPr lang="en-US" dirty="0"/>
              <a:t>(</a:t>
            </a:r>
            <a:r>
              <a:rPr lang="en-US" dirty="0" err="1"/>
              <a:t>Trt</a:t>
            </a:r>
            <a:r>
              <a:rPr lang="en-US" dirty="0"/>
              <a:t>)-OH        </a:t>
            </a:r>
            <a:r>
              <a:rPr lang="en-US" dirty="0" err="1"/>
              <a:t>Fmoc-Gln</a:t>
            </a:r>
            <a:r>
              <a:rPr lang="en-US" dirty="0"/>
              <a:t>(</a:t>
            </a:r>
            <a:r>
              <a:rPr lang="en-US" dirty="0" err="1"/>
              <a:t>Trt</a:t>
            </a:r>
            <a:r>
              <a:rPr lang="en-US" dirty="0"/>
              <a:t>)-OH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14" y="706040"/>
            <a:ext cx="6723743" cy="2361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486" y="3091543"/>
            <a:ext cx="2507344" cy="2176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830" y="2962303"/>
            <a:ext cx="2656113" cy="1522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1" y="4979257"/>
            <a:ext cx="5689599" cy="15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33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Γλυκίνη και Προλίνη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Gly</a:t>
            </a:r>
            <a:r>
              <a:rPr lang="en-US" sz="2000" dirty="0"/>
              <a:t> </a:t>
            </a:r>
            <a:r>
              <a:rPr lang="el-GR" sz="2000" dirty="0"/>
              <a:t>ή</a:t>
            </a:r>
            <a:r>
              <a:rPr lang="en-US" sz="2000" dirty="0"/>
              <a:t>Pro</a:t>
            </a:r>
            <a:endParaRPr lang="el-GR" sz="2000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                                             </a:t>
            </a:r>
            <a:r>
              <a:rPr lang="el-GR" sz="2000" dirty="0"/>
              <a:t>δικετοπιπεραζίνη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257" y="1690689"/>
            <a:ext cx="5054600" cy="120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86" y="3260664"/>
            <a:ext cx="6531428" cy="1644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770352"/>
            <a:ext cx="6273800" cy="189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05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F478-8A2C-4C17-B59C-D9FAC8EF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A</a:t>
            </a:r>
            <a:r>
              <a:rPr lang="el-GR" sz="2800" b="1" dirty="0"/>
              <a:t>νεπιθύμητες αντιδράσεις  κατά την πεπτιδική σύνθεση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20530-69F5-48AF-A4D8-1220E795A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Α. Κλείσιμο δακτυλίου με κατάλυση από βάση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                                                                   </a:t>
            </a:r>
            <a:r>
              <a:rPr lang="el-GR" sz="2000" dirty="0"/>
              <a:t>Δικετοπιπεραζίνη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66AAD-F05A-404C-B1AA-DD27524A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2287"/>
            <a:ext cx="4673601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34FD0-485E-4261-A6BA-D94DBD101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2801257"/>
            <a:ext cx="1222829" cy="362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D731F-E500-4BF4-A579-ABD39CA92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314" y="3643087"/>
            <a:ext cx="7547429" cy="1664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011686-43E6-4FE4-AEBD-BE519148F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770352"/>
            <a:ext cx="6273800" cy="189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4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D9F3-5178-4016-90AB-80BEED1B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BDE175-B7BE-4FC6-A100-B1A26D603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47545"/>
            <a:ext cx="8189686" cy="2086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79EE41-BB71-408A-ADCE-9285A2A6206F}"/>
              </a:ext>
            </a:extLst>
          </p:cNvPr>
          <p:cNvSpPr/>
          <p:nvPr/>
        </p:nvSpPr>
        <p:spPr>
          <a:xfrm>
            <a:off x="3220308" y="3244334"/>
            <a:ext cx="575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R=H     -Asp-</a:t>
            </a:r>
            <a:r>
              <a:rPr lang="en-US" dirty="0" err="1"/>
              <a:t>Gly</a:t>
            </a:r>
            <a:r>
              <a:rPr lang="en-US" dirty="0"/>
              <a:t>-    </a:t>
            </a:r>
            <a:r>
              <a:rPr lang="el-GR" dirty="0"/>
              <a:t>ηλεκτριμιδικά παράγωγα (ασπαρτιμίδια)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13D4D-1172-4B53-9F65-88B18CAA5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3" y="3904343"/>
            <a:ext cx="2507344" cy="2176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1E4F8-C26F-4C95-A220-1DFA7695E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87" y="3744686"/>
            <a:ext cx="2656113" cy="15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04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6588-BC83-42AC-B0D6-5EEA1E67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Β. Κλείσιμο δακτυλίου με κατάλυση από οξύ</a:t>
            </a:r>
            <a:br>
              <a:rPr lang="el-GR" dirty="0"/>
            </a:b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7ED86-FE37-4C79-94B8-3208F83E2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               </a:t>
            </a:r>
            <a:r>
              <a:rPr lang="el-GR" sz="2000" dirty="0"/>
              <a:t>ασπαρτιμίδια</a:t>
            </a:r>
            <a:r>
              <a:rPr lang="el-GR" dirty="0"/>
              <a:t> </a:t>
            </a:r>
          </a:p>
          <a:p>
            <a:endParaRPr lang="el-GR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                                                         </a:t>
            </a:r>
            <a:r>
              <a:rPr lang="el-GR" sz="2000" dirty="0"/>
              <a:t>πυρρολιδόνη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FCF87-6A96-401E-96B7-FF0D19FF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935766"/>
            <a:ext cx="5344886" cy="1516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84746-5725-4095-B887-6842CB81D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407" y="1935766"/>
            <a:ext cx="3295650" cy="1268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B7BF5F-BCB4-421C-93DA-F83122DDD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716514"/>
            <a:ext cx="5689599" cy="15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6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  <a:r>
              <a:rPr lang="el-GR" sz="2800" b="1" dirty="0"/>
              <a:t>ΔΟΜΗ ΠΕΠΤΙΔΙΩΝ ΚΑΙ  ΠΡΩΤΕΙΝΩΝ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/>
              <a:t>Πρωτοταγής δομή</a:t>
            </a:r>
          </a:p>
          <a:p>
            <a:pPr marL="0" indent="0">
              <a:buNone/>
            </a:pPr>
            <a:r>
              <a:rPr lang="el-GR" sz="2400" dirty="0"/>
              <a:t>   Αλληλουχία ή σειρά των αμινοξέων που προκύπτει με σύνδεση των αμινοξέων με πεπτιδικούς</a:t>
            </a:r>
            <a:r>
              <a:rPr lang="en-US" sz="2400" dirty="0"/>
              <a:t> </a:t>
            </a:r>
            <a:r>
              <a:rPr lang="el-GR" sz="2400" dirty="0"/>
              <a:t>δεσμούς </a:t>
            </a:r>
            <a:r>
              <a:rPr lang="en-US" sz="2400" dirty="0"/>
              <a:t>-CO-NH-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42" y="2983348"/>
            <a:ext cx="5586437" cy="33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31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1962-F271-4332-828C-0E1BBDCC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Γ. Αλκυλίωση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E9C45-1482-4717-A775-66F71D62D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                                                                                                    </a:t>
            </a:r>
            <a:r>
              <a:rPr lang="en-US" dirty="0"/>
              <a:t>C-</a:t>
            </a:r>
            <a:r>
              <a:rPr lang="el-GR" dirty="0"/>
              <a:t>αλκυλίωση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                                                                                                    Ν-αλκυλίωση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/>
              <a:t>                                                                                                    </a:t>
            </a:r>
            <a:r>
              <a:rPr lang="en-US" dirty="0"/>
              <a:t>S-</a:t>
            </a:r>
            <a:r>
              <a:rPr lang="el-GR" dirty="0"/>
              <a:t>αλκυλίωση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6FF6A-4A35-4791-980B-96A86E4CC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4362"/>
            <a:ext cx="5678714" cy="1393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1862B-8BE9-4351-BB6E-996B65E3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88771"/>
            <a:ext cx="2035629" cy="983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064079-E3A1-42FB-8F46-388AF57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62829"/>
            <a:ext cx="6114143" cy="21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62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ΡΑΚΕΜΟΠΟΙΗΣΗ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0457"/>
            <a:ext cx="10515600" cy="4696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/>
              <a:t>Α.Μηχανισμός ρακεμοποίησης</a:t>
            </a:r>
            <a:endParaRPr lang="en-US" sz="2400" b="1" dirty="0"/>
          </a:p>
          <a:p>
            <a:pPr marL="0" indent="0">
              <a:buNone/>
            </a:pPr>
            <a:r>
              <a:rPr lang="el-GR" sz="2000" b="1" dirty="0"/>
              <a:t>Αντιστρεπτή απόσπαση πρωτονίου από το </a:t>
            </a:r>
            <a:r>
              <a:rPr lang="en-US" sz="2000" b="1" dirty="0"/>
              <a:t>C</a:t>
            </a:r>
            <a:r>
              <a:rPr lang="el-GR" sz="2000" b="1" dirty="0"/>
              <a:t>α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l-GR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29" y="2260473"/>
            <a:ext cx="5689599" cy="4067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028" y="5252344"/>
            <a:ext cx="5239657" cy="160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1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539999"/>
            <a:ext cx="5678714" cy="2307771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                                                </a:t>
            </a:r>
          </a:p>
          <a:p>
            <a:pPr marL="0" indent="0">
              <a:buNone/>
            </a:pPr>
            <a:r>
              <a:rPr lang="el-GR" dirty="0"/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88" y="1915885"/>
            <a:ext cx="5562600" cy="2002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83988" y="3095109"/>
            <a:ext cx="13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αζαλακτόνη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5720">
            <a:off x="821388" y="3918857"/>
            <a:ext cx="7460342" cy="26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603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B. </a:t>
            </a:r>
            <a:r>
              <a:rPr lang="el-GR" sz="2400" b="1" dirty="0"/>
              <a:t>Ανίχνευση της ρακεμοποίησης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259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dirty="0"/>
              <a:t>                                                 </a:t>
            </a:r>
            <a:r>
              <a:rPr lang="en-US" sz="1800" dirty="0"/>
              <a:t>E</a:t>
            </a:r>
            <a:r>
              <a:rPr lang="el-GR" sz="1800" dirty="0"/>
              <a:t>πίδραση με πρωτεολυτικά ένζυμα</a:t>
            </a:r>
          </a:p>
          <a:p>
            <a:pPr marL="0" indent="0">
              <a:buNone/>
            </a:pPr>
            <a:r>
              <a:rPr lang="el-GR" sz="1800" dirty="0"/>
              <a:t>                                                               Εξωπεπτιδάσες </a:t>
            </a:r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r>
              <a:rPr lang="el-GR" sz="1800" dirty="0"/>
              <a:t>     </a:t>
            </a:r>
          </a:p>
          <a:p>
            <a:pPr marL="0" indent="0">
              <a:buNone/>
            </a:pPr>
            <a:r>
              <a:rPr lang="el-GR" sz="1800" dirty="0"/>
              <a:t>     Αμινοπεπτιδάσες                                                                                Καρβοξυπεπτιδάσες</a:t>
            </a:r>
          </a:p>
          <a:p>
            <a:pPr marL="0" indent="0">
              <a:buNone/>
            </a:pPr>
            <a:r>
              <a:rPr lang="el-GR" sz="1800" dirty="0"/>
              <a:t>λευκιναμινοπεπτιδάση                                                                           καρβοξυπεπτιδάση Α</a:t>
            </a:r>
          </a:p>
          <a:p>
            <a:pPr marL="0" indent="0">
              <a:buNone/>
            </a:pPr>
            <a:r>
              <a:rPr lang="el-GR" sz="1800" dirty="0"/>
              <a:t>αμινοπεπτιδάση  Μ                                                                                 καρβοξυπεπτιδάση Β</a:t>
            </a:r>
          </a:p>
          <a:p>
            <a:pPr marL="0" indent="0">
              <a:buNone/>
            </a:pPr>
            <a:r>
              <a:rPr lang="el-GR" sz="1800" dirty="0"/>
              <a:t>προλινάση                                                                                                 καρβοξυπεπτιδάση Υ</a:t>
            </a:r>
          </a:p>
          <a:p>
            <a:pPr marL="0" indent="0">
              <a:buNone/>
            </a:pPr>
            <a:r>
              <a:rPr lang="el-GR" sz="1800" dirty="0"/>
              <a:t>                                                              Ενδοπεπτιδάσες</a:t>
            </a:r>
          </a:p>
          <a:p>
            <a:pPr marL="0" indent="0">
              <a:buNone/>
            </a:pPr>
            <a:r>
              <a:rPr lang="el-GR" sz="1800" dirty="0"/>
              <a:t>                                                                    θρυψίνη                                                                                                </a:t>
            </a:r>
          </a:p>
          <a:p>
            <a:pPr marL="0" indent="0">
              <a:buNone/>
            </a:pPr>
            <a:endParaRPr lang="el-GR" sz="1800" dirty="0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5453677" y="2517671"/>
            <a:ext cx="2485018" cy="677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1953408" y="2525975"/>
            <a:ext cx="2570183" cy="68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043492" y="3571539"/>
            <a:ext cx="19363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7003228" y="3582297"/>
            <a:ext cx="1914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4173967" y="5088367"/>
            <a:ext cx="15598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173967" y="2431226"/>
            <a:ext cx="14146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857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Γ. Αποφυγή της ρακεμοποίησης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1" dirty="0"/>
              <a:t>1. </a:t>
            </a:r>
            <a:r>
              <a:rPr lang="el-GR" sz="1600" dirty="0"/>
              <a:t>Κατάλληλες Ν- προστατευτικές ομάδες (Βο</a:t>
            </a:r>
            <a:r>
              <a:rPr lang="en-US" sz="1600" dirty="0"/>
              <a:t>c-, Z, trityl, NPS, </a:t>
            </a:r>
            <a:r>
              <a:rPr lang="en-US" sz="1600" dirty="0" err="1"/>
              <a:t>Fmoc</a:t>
            </a:r>
            <a:r>
              <a:rPr lang="en-US" sz="1600" dirty="0"/>
              <a:t>)</a:t>
            </a:r>
          </a:p>
          <a:p>
            <a:pPr marL="0" indent="0">
              <a:buNone/>
            </a:pPr>
            <a:r>
              <a:rPr lang="en-US" sz="1600" b="1" dirty="0"/>
              <a:t>2. </a:t>
            </a:r>
            <a:r>
              <a:rPr lang="en-US" sz="1600" dirty="0"/>
              <a:t>K</a:t>
            </a:r>
            <a:r>
              <a:rPr lang="el-GR" sz="1600" dirty="0"/>
              <a:t>ατάλληλη μέθοδος σύζευξης</a:t>
            </a:r>
          </a:p>
          <a:p>
            <a:pPr marL="0" indent="0">
              <a:buNone/>
            </a:pPr>
            <a:r>
              <a:rPr lang="el-GR" sz="1600" dirty="0"/>
              <a:t>    - Μέθοδος αζιδίων</a:t>
            </a:r>
          </a:p>
          <a:p>
            <a:pPr marL="0" indent="0">
              <a:buNone/>
            </a:pPr>
            <a:r>
              <a:rPr lang="el-GR" sz="1600" dirty="0"/>
              <a:t>    - Μέθοδος </a:t>
            </a:r>
            <a:r>
              <a:rPr lang="en-US" sz="1600" dirty="0"/>
              <a:t>DCC</a:t>
            </a:r>
            <a:r>
              <a:rPr lang="el-GR" sz="1600" dirty="0"/>
              <a:t> + πρόσθετες ουσίες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r>
              <a:rPr lang="en-US" sz="1600" b="1" dirty="0"/>
              <a:t>3. </a:t>
            </a:r>
            <a:r>
              <a:rPr lang="el-GR" sz="1600" dirty="0"/>
              <a:t>Αποφεύγουμε  παρουσία βάσης, αύξηση θερμοκρασίας, πολικούς διαλύτες</a:t>
            </a:r>
          </a:p>
          <a:p>
            <a:pPr marL="0" indent="0">
              <a:buNone/>
            </a:pPr>
            <a:r>
              <a:rPr lang="en-US" sz="1600" b="1" dirty="0"/>
              <a:t>4.</a:t>
            </a:r>
            <a:r>
              <a:rPr lang="el-GR" sz="1600" dirty="0"/>
              <a:t>Το Ν- προστατευμένο  αμινοξύ </a:t>
            </a:r>
            <a:r>
              <a:rPr lang="en-US" sz="1600" dirty="0" err="1"/>
              <a:t>Gly</a:t>
            </a:r>
            <a:r>
              <a:rPr lang="en-US" sz="1600" dirty="0"/>
              <a:t> </a:t>
            </a:r>
            <a:r>
              <a:rPr lang="el-GR" sz="1600" dirty="0"/>
              <a:t>ή</a:t>
            </a:r>
            <a:r>
              <a:rPr lang="en-US" sz="1600" dirty="0"/>
              <a:t> Pro</a:t>
            </a:r>
          </a:p>
          <a:p>
            <a:pPr marL="0" indent="0">
              <a:buNone/>
            </a:pPr>
            <a:r>
              <a:rPr lang="en-US" sz="1600" b="1" dirty="0"/>
              <a:t>5. </a:t>
            </a:r>
            <a:r>
              <a:rPr lang="el-GR" sz="1600" dirty="0"/>
              <a:t>Επιμήκυνση της πεπτιδικής αλυσίδας από το αμινο-ακρο προσθέτοντας τα αμινοξέα κατάλληλα Ν- προστατευμένα και </a:t>
            </a:r>
          </a:p>
          <a:p>
            <a:pPr marL="0" indent="0">
              <a:buNone/>
            </a:pPr>
            <a:r>
              <a:rPr lang="en-US" sz="1600" dirty="0"/>
              <a:t>    </a:t>
            </a:r>
            <a:r>
              <a:rPr lang="el-GR" sz="1600" dirty="0"/>
              <a:t>ενεργοποιημένα</a:t>
            </a:r>
          </a:p>
          <a:p>
            <a:pPr marL="0" indent="0">
              <a:buNone/>
            </a:pPr>
            <a:r>
              <a:rPr lang="en-US" sz="1600" b="1" dirty="0"/>
              <a:t>6. </a:t>
            </a:r>
            <a:r>
              <a:rPr lang="el-GR" sz="1600" dirty="0"/>
              <a:t>Χρήση των αντιδρώντων σε μεγάλη συγκέντρωση (ευνοούνται οι διαμοριακές αντιδράσεις)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3251200"/>
            <a:ext cx="3788228" cy="1001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487" y="3251200"/>
            <a:ext cx="5486400" cy="11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22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D1C0-4CF4-4EA2-9D23-8D245FA1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 ΣΥΝΘΕΣΗ ΠΕΠΤΙΔΙΩΝ ΣΕ ΣΤΕΡΕΗ ΦΑΣΗ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56364-24F9-4C60-96B1-B9DA276D7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326"/>
            <a:ext cx="10515600" cy="54686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                                                                                                                                     </a:t>
            </a:r>
            <a:r>
              <a:rPr lang="el-GR" sz="2000" dirty="0"/>
              <a:t>Ρητίνη Μ</a:t>
            </a:r>
            <a:r>
              <a:rPr lang="en-US" sz="2000" dirty="0" err="1"/>
              <a:t>errifield</a:t>
            </a:r>
            <a:endParaRPr lang="el-G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6ECA1-92F3-494A-AD75-8D2862610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9326"/>
            <a:ext cx="4241799" cy="2012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0614C8-DCB9-4696-BA66-93EEFE633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28" y="2006029"/>
            <a:ext cx="5402943" cy="1102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BC2DF1-8F52-4802-9D2C-2A9261ABB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24040"/>
            <a:ext cx="6941457" cy="1609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0F95A2-D07A-49D9-9CF0-0DC0554B3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865919"/>
            <a:ext cx="7485744" cy="19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89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2770-9E0B-4381-9278-BF2BAA7CD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1C6348-FF99-4E6D-BEA1-50505BAF5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718457"/>
            <a:ext cx="7010399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78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Μέθοδοι σύνθεσης πεπτιδίων σε στερεή φάση </a:t>
            </a:r>
            <a:r>
              <a:rPr lang="en-US" sz="2800" b="1" dirty="0"/>
              <a:t>SPPS</a:t>
            </a:r>
            <a:endParaRPr lang="el-GR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Βο</a:t>
            </a:r>
            <a:r>
              <a:rPr lang="en-US" sz="2000" dirty="0"/>
              <a:t>c</a:t>
            </a:r>
            <a:r>
              <a:rPr lang="el-GR" sz="2000" dirty="0"/>
              <a:t>- μέθοδος</a:t>
            </a:r>
          </a:p>
          <a:p>
            <a:pPr marL="0" indent="0">
              <a:buNone/>
            </a:pPr>
            <a:r>
              <a:rPr lang="el-GR" sz="2000" dirty="0"/>
              <a:t>    - Απομάκρυνση Βο</a:t>
            </a:r>
            <a:r>
              <a:rPr lang="en-US" sz="2000" dirty="0"/>
              <a:t>c</a:t>
            </a:r>
            <a:r>
              <a:rPr lang="el-GR" sz="2000" dirty="0"/>
              <a:t>- ομάδας με </a:t>
            </a:r>
            <a:r>
              <a:rPr lang="en-US" sz="2000" dirty="0"/>
              <a:t>TFA</a:t>
            </a:r>
          </a:p>
          <a:p>
            <a:pPr marL="0" indent="0">
              <a:buNone/>
            </a:pPr>
            <a:r>
              <a:rPr lang="en-US" sz="2000" dirty="0"/>
              <a:t>    -</a:t>
            </a:r>
            <a:r>
              <a:rPr lang="el-GR" sz="2000" dirty="0"/>
              <a:t> Αποκοπή του πεπτιδίου από τη ρητίνη και απομάκρυνση παράπλευρων πρ</a:t>
            </a:r>
            <a:r>
              <a:rPr lang="en-US" sz="2000" dirty="0"/>
              <a:t>o</a:t>
            </a:r>
            <a:r>
              <a:rPr lang="el-GR" sz="2000" dirty="0"/>
              <a:t>στατευτικών</a:t>
            </a:r>
          </a:p>
          <a:p>
            <a:pPr marL="0" indent="0">
              <a:buNone/>
            </a:pPr>
            <a:r>
              <a:rPr lang="el-GR" sz="2000" dirty="0"/>
              <a:t>      ομάδων με </a:t>
            </a:r>
            <a:r>
              <a:rPr lang="en-US" sz="2000" dirty="0"/>
              <a:t>HF</a:t>
            </a:r>
            <a:r>
              <a:rPr lang="el-GR" sz="2000" dirty="0"/>
              <a:t> </a:t>
            </a:r>
          </a:p>
          <a:p>
            <a:pPr marL="0" indent="0">
              <a:buNone/>
            </a:pPr>
            <a:endParaRPr lang="el-GR" sz="2000" dirty="0"/>
          </a:p>
          <a:p>
            <a:r>
              <a:rPr lang="en-US" sz="2000" dirty="0" err="1"/>
              <a:t>Fmoc</a:t>
            </a:r>
            <a:r>
              <a:rPr lang="el-GR" sz="2000" dirty="0"/>
              <a:t> </a:t>
            </a:r>
            <a:r>
              <a:rPr lang="en-US" sz="2000" dirty="0"/>
              <a:t>-</a:t>
            </a:r>
            <a:r>
              <a:rPr lang="el-GR" sz="2000" dirty="0"/>
              <a:t> μέθοδος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    - Απομάκρυνση </a:t>
            </a:r>
            <a:r>
              <a:rPr lang="en-US" sz="2000" dirty="0" err="1"/>
              <a:t>Fmoc</a:t>
            </a:r>
            <a:r>
              <a:rPr lang="el-GR" sz="2000" dirty="0"/>
              <a:t>- ομάδας με</a:t>
            </a:r>
            <a:r>
              <a:rPr lang="en-US" sz="2000" dirty="0"/>
              <a:t> </a:t>
            </a:r>
            <a:r>
              <a:rPr lang="el-GR" sz="2000" dirty="0"/>
              <a:t>πιπεριδίνη</a:t>
            </a:r>
          </a:p>
          <a:p>
            <a:pPr marL="0" indent="0">
              <a:buNone/>
            </a:pPr>
            <a:r>
              <a:rPr lang="el-GR" sz="2000" dirty="0"/>
              <a:t>    - Αποκοπή του πεπτιδίου από τη ρητίνη και απομάκρυνση παράπλευρων προστατευτικών</a:t>
            </a:r>
          </a:p>
          <a:p>
            <a:pPr marL="0" indent="0">
              <a:buNone/>
            </a:pPr>
            <a:r>
              <a:rPr lang="el-GR" sz="2000" dirty="0"/>
              <a:t>      ομάδων με </a:t>
            </a:r>
            <a:r>
              <a:rPr lang="en-US" sz="2000" dirty="0"/>
              <a:t>TFA</a:t>
            </a:r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753484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Προστατευτικές ομάδες παράπλευρων αλυσίδων των αμινοξέων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000" b="1" dirty="0"/>
              <a:t>Αμινοξύ</a:t>
            </a:r>
            <a:r>
              <a:rPr lang="el-GR" sz="1800" b="1" dirty="0"/>
              <a:t>                                   </a:t>
            </a:r>
            <a:r>
              <a:rPr lang="el-GR" sz="2000" b="1" dirty="0"/>
              <a:t>Βο</a:t>
            </a:r>
            <a:r>
              <a:rPr lang="en-US" sz="2000" b="1" dirty="0"/>
              <a:t>c</a:t>
            </a:r>
            <a:r>
              <a:rPr lang="el-GR" sz="2000" b="1" dirty="0"/>
              <a:t>- μέθοδος                           </a:t>
            </a:r>
            <a:r>
              <a:rPr lang="el-GR" sz="2000" dirty="0"/>
              <a:t> </a:t>
            </a:r>
            <a:r>
              <a:rPr lang="en-US" sz="2000" b="1" dirty="0" err="1"/>
              <a:t>Fmoc</a:t>
            </a:r>
            <a:r>
              <a:rPr lang="el-GR" sz="2000" b="1" dirty="0"/>
              <a:t>- μέθοδος </a:t>
            </a:r>
          </a:p>
          <a:p>
            <a:pPr marL="0" indent="0">
              <a:buNone/>
            </a:pPr>
            <a:r>
              <a:rPr lang="en-US" sz="1600" dirty="0" err="1"/>
              <a:t>Arg</a:t>
            </a:r>
            <a:r>
              <a:rPr lang="el-GR" sz="1600" dirty="0"/>
              <a:t> </a:t>
            </a:r>
            <a:r>
              <a:rPr lang="en-US" sz="1600" dirty="0"/>
              <a:t>                                                              </a:t>
            </a:r>
            <a:r>
              <a:rPr lang="en-US" sz="1600" dirty="0" err="1"/>
              <a:t>Tos</a:t>
            </a:r>
            <a:r>
              <a:rPr lang="en-US" sz="1600" dirty="0"/>
              <a:t>                                                           </a:t>
            </a:r>
            <a:r>
              <a:rPr lang="en-US" sz="1600" dirty="0" err="1"/>
              <a:t>PbF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Asn</a:t>
            </a:r>
            <a:r>
              <a:rPr lang="en-US" sz="1600" dirty="0"/>
              <a:t>                                                                 -                                                             </a:t>
            </a:r>
            <a:r>
              <a:rPr lang="en-US" sz="1600" dirty="0" err="1"/>
              <a:t>Trt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Asp                                                               </a:t>
            </a:r>
            <a:r>
              <a:rPr lang="el-GR" sz="1600" dirty="0"/>
              <a:t>ΟΒ</a:t>
            </a:r>
            <a:r>
              <a:rPr lang="en-US" sz="1600" dirty="0" err="1"/>
              <a:t>zl</a:t>
            </a:r>
            <a:r>
              <a:rPr lang="en-US" sz="1600" dirty="0"/>
              <a:t>                                                        </a:t>
            </a:r>
            <a:r>
              <a:rPr lang="en-US" sz="1600" dirty="0" err="1"/>
              <a:t>OtBu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Cys</a:t>
            </a:r>
            <a:r>
              <a:rPr lang="en-US" sz="1600" dirty="0"/>
              <a:t>                                                                </a:t>
            </a:r>
            <a:r>
              <a:rPr lang="en-US" sz="1600" dirty="0" err="1"/>
              <a:t>Bzl</a:t>
            </a:r>
            <a:r>
              <a:rPr lang="en-US" sz="1600" dirty="0"/>
              <a:t>, Acm                                                 </a:t>
            </a:r>
            <a:r>
              <a:rPr lang="en-US" sz="1600" dirty="0" err="1"/>
              <a:t>Trt</a:t>
            </a:r>
            <a:r>
              <a:rPr lang="en-US" sz="1600" dirty="0"/>
              <a:t>, Acm</a:t>
            </a:r>
          </a:p>
          <a:p>
            <a:pPr marL="0" indent="0">
              <a:buNone/>
            </a:pPr>
            <a:r>
              <a:rPr lang="en-US" sz="1600" dirty="0"/>
              <a:t>His                                                                 </a:t>
            </a:r>
            <a:r>
              <a:rPr lang="en-US" sz="1600" dirty="0" err="1"/>
              <a:t>Tos</a:t>
            </a:r>
            <a:r>
              <a:rPr lang="en-US" sz="1600" dirty="0"/>
              <a:t>                                                          </a:t>
            </a:r>
            <a:r>
              <a:rPr lang="en-US" sz="1600" dirty="0" err="1"/>
              <a:t>Trt</a:t>
            </a:r>
            <a:r>
              <a:rPr lang="en-US" sz="1600" dirty="0"/>
              <a:t>, </a:t>
            </a:r>
            <a:r>
              <a:rPr lang="en-US" sz="1600" dirty="0" err="1"/>
              <a:t>Boc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Gln</a:t>
            </a:r>
            <a:r>
              <a:rPr lang="en-US" sz="1600" dirty="0"/>
              <a:t>                                                                   -                                                            </a:t>
            </a:r>
            <a:r>
              <a:rPr lang="en-US" sz="1600" dirty="0" err="1"/>
              <a:t>Trt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Glu</a:t>
            </a:r>
            <a:r>
              <a:rPr lang="en-US" sz="1600" dirty="0"/>
              <a:t>                                                                </a:t>
            </a:r>
            <a:r>
              <a:rPr lang="en-US" sz="1600" dirty="0" err="1"/>
              <a:t>OBzl</a:t>
            </a:r>
            <a:r>
              <a:rPr lang="en-US" sz="1600" dirty="0"/>
              <a:t>                                                        </a:t>
            </a:r>
            <a:r>
              <a:rPr lang="en-US" sz="1600" dirty="0" err="1"/>
              <a:t>OtBu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Lys                                                                 2 Cl Z                                                      </a:t>
            </a:r>
            <a:r>
              <a:rPr lang="en-US" sz="1600" dirty="0" err="1"/>
              <a:t>Boc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Ser                                                                 </a:t>
            </a:r>
            <a:r>
              <a:rPr lang="en-US" sz="1600" dirty="0" err="1"/>
              <a:t>OBzl</a:t>
            </a:r>
            <a:r>
              <a:rPr lang="en-US" sz="1600" dirty="0"/>
              <a:t>                                                       </a:t>
            </a:r>
            <a:r>
              <a:rPr lang="en-US" sz="1600" dirty="0" err="1"/>
              <a:t>OtBu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Thr</a:t>
            </a:r>
            <a:r>
              <a:rPr lang="en-US" sz="1600" dirty="0"/>
              <a:t>                                                                 </a:t>
            </a:r>
            <a:r>
              <a:rPr lang="en-US" sz="1600" dirty="0" err="1"/>
              <a:t>OBzl</a:t>
            </a:r>
            <a:r>
              <a:rPr lang="en-US" sz="1600" dirty="0"/>
              <a:t>                                                       </a:t>
            </a:r>
            <a:r>
              <a:rPr lang="en-US" sz="1600" dirty="0" err="1"/>
              <a:t>OtBu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Tyr                                                                  </a:t>
            </a:r>
            <a:r>
              <a:rPr lang="en-US" sz="1600" dirty="0" err="1"/>
              <a:t>Obzl</a:t>
            </a:r>
            <a:r>
              <a:rPr lang="en-US" sz="1600" dirty="0"/>
              <a:t>                                                       </a:t>
            </a:r>
            <a:r>
              <a:rPr lang="en-US" sz="1600" dirty="0" err="1"/>
              <a:t>OtBu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Trp</a:t>
            </a:r>
            <a:r>
              <a:rPr lang="en-US" sz="1600" dirty="0"/>
              <a:t>                                                                    -                                                           </a:t>
            </a:r>
            <a:r>
              <a:rPr lang="en-US" sz="1600" dirty="0" err="1"/>
              <a:t>Boc</a:t>
            </a:r>
            <a:r>
              <a:rPr lang="en-US" sz="1600" dirty="0"/>
              <a:t>                                                                                                           </a:t>
            </a:r>
            <a:endParaRPr lang="el-GR" sz="1600" dirty="0"/>
          </a:p>
          <a:p>
            <a:pPr marL="0" indent="0">
              <a:buNone/>
            </a:pPr>
            <a:r>
              <a:rPr lang="el-GR" sz="1800" b="1" dirty="0"/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70796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6B749-E764-471B-A4D1-5A4F01181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 b="1" dirty="0"/>
              <a:t> </a:t>
            </a:r>
            <a:r>
              <a:rPr lang="el-GR" sz="2400" b="1" dirty="0"/>
              <a:t>Είδη ρητινών κατά την </a:t>
            </a:r>
            <a:r>
              <a:rPr lang="en-US" sz="2400" b="1" dirty="0"/>
              <a:t>SPPS</a:t>
            </a:r>
            <a:r>
              <a:rPr lang="el-GR" sz="2400" b="1" dirty="0"/>
              <a:t>, </a:t>
            </a:r>
            <a:r>
              <a:rPr lang="en-US" sz="2400" b="1" dirty="0" err="1"/>
              <a:t>Boc</a:t>
            </a:r>
            <a:r>
              <a:rPr lang="en-US" sz="2400" b="1" dirty="0"/>
              <a:t>- </a:t>
            </a:r>
            <a:r>
              <a:rPr lang="el-GR" sz="2400" b="1" dirty="0"/>
              <a:t>μέθοδος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9A954-BD75-43A1-A19E-ACE9ADC59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770" y="1825625"/>
            <a:ext cx="8030029" cy="30221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n-US" dirty="0"/>
              <a:t>His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                                                                                                            </a:t>
            </a:r>
            <a:r>
              <a:rPr lang="en-US" dirty="0"/>
              <a:t>Met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46A91-1B06-4F6B-A326-4F2FA43AF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392148"/>
            <a:ext cx="6723743" cy="1510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7E204-0A51-4FA0-AC68-A1AEC8AFF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2902857"/>
            <a:ext cx="6723743" cy="1364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927D0D-D220-4836-B0D3-CD87EF32C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8" y="4413566"/>
            <a:ext cx="6876144" cy="965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C08C6-036D-491C-B250-4344C8CF4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479369"/>
            <a:ext cx="8287657" cy="11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1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l-GR" sz="2800" b="1" dirty="0"/>
              <a:t>Δευτεροταγής δομή</a:t>
            </a:r>
            <a:br>
              <a:rPr lang="el-GR" sz="2800" dirty="0"/>
            </a:b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/>
              <a:t>Σταθεροποιείται με δεσμούς υδρογόνου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/>
              <a:t>α-έλικα</a:t>
            </a:r>
          </a:p>
          <a:p>
            <a:pPr marL="0" indent="0">
              <a:buNone/>
            </a:pPr>
            <a:endParaRPr lang="el-GR" sz="2400" dirty="0"/>
          </a:p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832" y="1825625"/>
            <a:ext cx="3607397" cy="735958"/>
          </a:xfrm>
          <a:prstGeom prst="rect">
            <a:avLst/>
          </a:prstGeom>
        </p:spPr>
      </p:pic>
      <p:pic>
        <p:nvPicPr>
          <p:cNvPr id="5" name="Εικόνα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024" y="2193604"/>
            <a:ext cx="2467337" cy="46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9928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7236-3EB0-4352-BA7C-A9CE4186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ADFD7-B417-4B16-9B16-FEAA2EEF3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                                                                            </a:t>
            </a:r>
            <a:r>
              <a:rPr lang="en-US" sz="2000" dirty="0"/>
              <a:t>PAM-</a:t>
            </a:r>
            <a:r>
              <a:rPr lang="el-GR" sz="2000" dirty="0"/>
              <a:t> ρητίνη</a:t>
            </a:r>
            <a:r>
              <a:rPr lang="en-US" sz="2000" dirty="0"/>
              <a:t>, </a:t>
            </a:r>
            <a:r>
              <a:rPr lang="en-US" sz="2000" dirty="0" err="1"/>
              <a:t>Boc</a:t>
            </a:r>
            <a:r>
              <a:rPr lang="en-US" sz="2000" dirty="0"/>
              <a:t>-</a:t>
            </a:r>
            <a:r>
              <a:rPr lang="el-GR" sz="2000" dirty="0"/>
              <a:t>μέθοδος</a:t>
            </a:r>
            <a:endParaRPr lang="en-US" sz="2000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                                                                            </a:t>
            </a:r>
            <a:r>
              <a:rPr lang="en-US" sz="2000" dirty="0"/>
              <a:t>Wang-</a:t>
            </a:r>
            <a:r>
              <a:rPr lang="el-GR" sz="2000" dirty="0"/>
              <a:t> ρητίνη, </a:t>
            </a:r>
            <a:r>
              <a:rPr lang="en-US" sz="2000" dirty="0" err="1"/>
              <a:t>Fmoc</a:t>
            </a:r>
            <a:r>
              <a:rPr lang="en-US" sz="2000" dirty="0"/>
              <a:t>- </a:t>
            </a:r>
            <a:r>
              <a:rPr lang="el-GR" sz="2000" dirty="0"/>
              <a:t>μέθοδος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2200" dirty="0"/>
              <a:t>                                                                                                    Βενζυδρυλαμίνη, </a:t>
            </a:r>
            <a:r>
              <a:rPr lang="en-US" sz="2200" dirty="0"/>
              <a:t>MBHA, </a:t>
            </a:r>
            <a:r>
              <a:rPr lang="en-US" sz="2200" dirty="0" err="1"/>
              <a:t>Boc</a:t>
            </a:r>
            <a:r>
              <a:rPr lang="en-US" sz="2200" dirty="0"/>
              <a:t>-</a:t>
            </a:r>
            <a:r>
              <a:rPr lang="el-GR" sz="2200" dirty="0"/>
              <a:t>μέθοδος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2200" dirty="0"/>
              <a:t>                                                                                                     </a:t>
            </a:r>
            <a:r>
              <a:rPr lang="en-US" sz="2200" dirty="0"/>
              <a:t>Rink Amide </a:t>
            </a:r>
            <a:r>
              <a:rPr lang="el-GR" sz="2200" dirty="0"/>
              <a:t>–ρητίνη, </a:t>
            </a:r>
            <a:r>
              <a:rPr lang="en-US" sz="2200" dirty="0" err="1"/>
              <a:t>Fmoc</a:t>
            </a:r>
            <a:r>
              <a:rPr lang="en-US" sz="2200" dirty="0"/>
              <a:t>- </a:t>
            </a:r>
            <a:r>
              <a:rPr lang="el-GR" sz="2200" dirty="0"/>
              <a:t>μέθοδος</a:t>
            </a:r>
            <a:endParaRPr lang="en-US" sz="22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0" name="Picture">
            <a:extLst>
              <a:ext uri="{FF2B5EF4-FFF2-40B4-BE49-F238E27FC236}">
                <a16:creationId xmlns:a16="http://schemas.microsoft.com/office/drawing/2014/main" id="{46D196BB-52AF-4FF1-A856-69F945788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094016" y="4992915"/>
            <a:ext cx="3782784" cy="99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">
            <a:extLst>
              <a:ext uri="{FF2B5EF4-FFF2-40B4-BE49-F238E27FC236}">
                <a16:creationId xmlns:a16="http://schemas.microsoft.com/office/drawing/2014/main" id="{23666DC8-4B9B-4AAB-BFC2-FD554CB792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035959" y="3265867"/>
            <a:ext cx="1647190" cy="140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">
            <a:extLst>
              <a:ext uri="{FF2B5EF4-FFF2-40B4-BE49-F238E27FC236}">
                <a16:creationId xmlns:a16="http://schemas.microsoft.com/office/drawing/2014/main" id="{81278AEE-0374-4D61-875D-45D1C346C6E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838200" y="1807014"/>
            <a:ext cx="232029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">
            <a:extLst>
              <a:ext uri="{FF2B5EF4-FFF2-40B4-BE49-F238E27FC236}">
                <a16:creationId xmlns:a16="http://schemas.microsoft.com/office/drawing/2014/main" id="{FD60A867-70A9-4533-ACF3-7B383929AED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838200" y="2646107"/>
            <a:ext cx="2449830" cy="61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5616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Σύνθεση πεπτιδίων σε στερεή φάση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Ρητίνες                                 Μέθοδος                         Κόψιμο</a:t>
            </a:r>
          </a:p>
          <a:p>
            <a:pPr marL="457200" indent="-457200">
              <a:buAutoNum type="arabicPeriod"/>
            </a:pPr>
            <a:r>
              <a:rPr lang="el-GR" sz="2000" dirty="0"/>
              <a:t>Μ</a:t>
            </a:r>
            <a:r>
              <a:rPr lang="en-US" sz="2000" dirty="0" err="1"/>
              <a:t>errifield</a:t>
            </a:r>
            <a:r>
              <a:rPr lang="en-US" sz="2000" dirty="0"/>
              <a:t>                         </a:t>
            </a:r>
            <a:r>
              <a:rPr lang="en-US" sz="2000" dirty="0" err="1"/>
              <a:t>Boc</a:t>
            </a:r>
            <a:r>
              <a:rPr lang="en-US" sz="2000" dirty="0"/>
              <a:t>                            HF (-COOH)</a:t>
            </a:r>
          </a:p>
          <a:p>
            <a:pPr marL="457200" indent="-457200">
              <a:buAutoNum type="arabicPeriod"/>
            </a:pPr>
            <a:r>
              <a:rPr lang="en-US" sz="2000" dirty="0"/>
              <a:t>PAM                                   </a:t>
            </a:r>
            <a:r>
              <a:rPr lang="en-US" sz="2000" dirty="0" err="1"/>
              <a:t>Boc</a:t>
            </a:r>
            <a:r>
              <a:rPr lang="en-US" sz="2000" dirty="0"/>
              <a:t>                            HF (-COOH)</a:t>
            </a:r>
          </a:p>
          <a:p>
            <a:pPr marL="457200" indent="-457200">
              <a:buAutoNum type="arabicPeriod"/>
            </a:pPr>
            <a:r>
              <a:rPr lang="en-US" sz="2000" dirty="0"/>
              <a:t>MBHA                                </a:t>
            </a:r>
            <a:r>
              <a:rPr lang="en-US" sz="2000" dirty="0" err="1"/>
              <a:t>Boc</a:t>
            </a:r>
            <a:r>
              <a:rPr lang="en-US" sz="2000" dirty="0"/>
              <a:t>                            HF (-CONH</a:t>
            </a:r>
            <a:r>
              <a:rPr lang="en-US" sz="2000" baseline="-25000" dirty="0"/>
              <a:t>2</a:t>
            </a:r>
            <a:r>
              <a:rPr lang="en-US" sz="2000" dirty="0"/>
              <a:t>)</a:t>
            </a:r>
          </a:p>
          <a:p>
            <a:pPr marL="457200" indent="-457200">
              <a:buAutoNum type="arabicPeriod"/>
            </a:pPr>
            <a:r>
              <a:rPr lang="en-US" sz="2000" dirty="0"/>
              <a:t>Wang                                 </a:t>
            </a:r>
            <a:r>
              <a:rPr lang="en-US" sz="2000" dirty="0" err="1"/>
              <a:t>Fmoc</a:t>
            </a:r>
            <a:r>
              <a:rPr lang="en-US" sz="2000" dirty="0"/>
              <a:t>                         TFA (-COOH)</a:t>
            </a:r>
          </a:p>
          <a:p>
            <a:pPr marL="457200" indent="-457200">
              <a:buAutoNum type="arabicPeriod"/>
            </a:pPr>
            <a:r>
              <a:rPr lang="en-US" sz="2000" dirty="0"/>
              <a:t>Rink Amide                       </a:t>
            </a:r>
            <a:r>
              <a:rPr lang="en-US" sz="2000" dirty="0" err="1"/>
              <a:t>Fmoc</a:t>
            </a:r>
            <a:r>
              <a:rPr lang="en-US" sz="2000" dirty="0"/>
              <a:t>                         TFA (-CONH</a:t>
            </a:r>
            <a:r>
              <a:rPr lang="en-US" sz="2000" baseline="-25000" dirty="0"/>
              <a:t>2</a:t>
            </a:r>
            <a:r>
              <a:rPr lang="en-US" sz="2000" dirty="0"/>
              <a:t>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078887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3FCE5-9D3B-462C-AE0A-9179D01D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Προβλήματα κατά την πεπτιδική σύνθεση</a:t>
            </a:r>
            <a:br>
              <a:rPr lang="el-GR" sz="2800" b="1" dirty="0"/>
            </a:br>
            <a:endParaRPr lang="el-GR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7A1A5-3FD9-4B0D-BBE2-D359CBB9B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b="1" dirty="0"/>
              <a:t>1. Πρόωρος τερματισμός της αλυσίδας</a:t>
            </a:r>
          </a:p>
          <a:p>
            <a:pPr marL="457200" indent="-457200">
              <a:buAutoNum type="arabicPeriod"/>
            </a:pPr>
            <a:endParaRPr lang="el-GR" sz="2000" b="1" dirty="0"/>
          </a:p>
          <a:p>
            <a:pPr marL="457200" indent="-457200">
              <a:buAutoNum type="arabicPeriod"/>
            </a:pPr>
            <a:endParaRPr lang="el-GR" sz="2000" b="1" dirty="0"/>
          </a:p>
          <a:p>
            <a:pPr marL="457200" indent="-457200">
              <a:buAutoNum type="arabicPeriod"/>
            </a:pPr>
            <a:endParaRPr lang="el-GR" sz="2000" b="1" dirty="0"/>
          </a:p>
          <a:p>
            <a:pPr marL="457200" indent="-457200">
              <a:buAutoNum type="arabicPeriod"/>
            </a:pPr>
            <a:endParaRPr lang="el-GR" sz="2000" b="1" dirty="0"/>
          </a:p>
          <a:p>
            <a:pPr marL="457200" indent="-457200">
              <a:buAutoNum type="arabicPeriod"/>
            </a:pPr>
            <a:endParaRPr lang="el-GR" sz="2000" b="1" dirty="0"/>
          </a:p>
          <a:p>
            <a:pPr marL="457200" indent="-457200">
              <a:buAutoNum type="arabicPeriod"/>
            </a:pPr>
            <a:endParaRPr lang="el-GR" sz="2000" b="1" dirty="0"/>
          </a:p>
          <a:p>
            <a:pPr marL="0" indent="0">
              <a:buNone/>
            </a:pPr>
            <a:endParaRPr lang="el-GR" sz="2000" b="1" dirty="0"/>
          </a:p>
          <a:p>
            <a:pPr marL="0" indent="0">
              <a:buNone/>
            </a:pPr>
            <a:endParaRPr lang="el-GR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66080-4E61-4ADB-B711-6A553A2C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80460"/>
            <a:ext cx="6288314" cy="31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28BB-272E-440D-9177-47E3A711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2.Ελλιπής αλληλουχία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5100B9-2327-4F7A-9F9C-96E564106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49852"/>
            <a:ext cx="4909456" cy="47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78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CC45-4A9F-4128-AC3C-33B7B727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Σύνθεση ειδικών πεπτιδίων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3AF3E-05D8-4D7D-9744-16A93F9E0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707289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l-GR" dirty="0"/>
              <a:t>1. Πολυαμινοξέα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                                                                   </a:t>
            </a:r>
            <a:r>
              <a:rPr lang="el-GR" sz="1600" dirty="0"/>
              <a:t>Ν-καρβοξυ-ανυδρίτης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6F1E1-2AA9-4F6B-A9DE-3D725868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191657"/>
            <a:ext cx="3109686" cy="653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95ED-1632-4511-B134-35D4C524F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57" y="3142003"/>
            <a:ext cx="5257800" cy="317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97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D6F00-CBF0-499C-A51E-7F6449B7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2.Πολυπεπτίδια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A303-62B6-4A3B-86D8-A7018BF62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                                         TFA                                        Et</a:t>
            </a:r>
            <a:r>
              <a:rPr lang="en-US" sz="2000" baseline="-25000" dirty="0"/>
              <a:t>3</a:t>
            </a:r>
            <a:r>
              <a:rPr lang="en-US" sz="2000" dirty="0"/>
              <a:t>N</a:t>
            </a:r>
          </a:p>
          <a:p>
            <a:pPr marL="0" indent="0">
              <a:buNone/>
            </a:pPr>
            <a:r>
              <a:rPr lang="el-GR" sz="2000" dirty="0"/>
              <a:t>Βο</a:t>
            </a:r>
            <a:r>
              <a:rPr lang="en-US" sz="2000" dirty="0"/>
              <a:t>c-Ala-Pro-</a:t>
            </a:r>
            <a:r>
              <a:rPr lang="en-US" sz="2000" dirty="0" err="1"/>
              <a:t>Gly</a:t>
            </a:r>
            <a:r>
              <a:rPr lang="en-US" sz="2000" dirty="0"/>
              <a:t>-</a:t>
            </a:r>
            <a:r>
              <a:rPr lang="en-US" sz="2000" dirty="0" err="1"/>
              <a:t>Opcp</a:t>
            </a:r>
            <a:r>
              <a:rPr lang="en-US" sz="2000" dirty="0"/>
              <a:t>   →  TFA. Ala-Pro-</a:t>
            </a:r>
            <a:r>
              <a:rPr lang="en-US" sz="2000" dirty="0" err="1"/>
              <a:t>Gly</a:t>
            </a:r>
            <a:r>
              <a:rPr lang="en-US" sz="2000" dirty="0"/>
              <a:t>-</a:t>
            </a:r>
            <a:r>
              <a:rPr lang="en-US" sz="2000" dirty="0" err="1"/>
              <a:t>Opcp</a:t>
            </a:r>
            <a:r>
              <a:rPr lang="en-US" sz="2000" dirty="0"/>
              <a:t>  →  Ala-Pro-</a:t>
            </a:r>
            <a:r>
              <a:rPr lang="en-US" sz="2000" dirty="0" err="1"/>
              <a:t>Gly</a:t>
            </a:r>
            <a:r>
              <a:rPr lang="en-US" sz="2000" dirty="0"/>
              <a:t>-</a:t>
            </a:r>
            <a:r>
              <a:rPr lang="en-US" sz="2000" dirty="0" err="1"/>
              <a:t>Opcp</a:t>
            </a:r>
            <a:r>
              <a:rPr lang="en-US" sz="2000" dirty="0"/>
              <a:t>  →  (Ala-Pro-</a:t>
            </a:r>
            <a:r>
              <a:rPr lang="en-US" sz="2000" dirty="0" err="1"/>
              <a:t>Gly</a:t>
            </a:r>
            <a:r>
              <a:rPr lang="en-US" sz="2000" dirty="0"/>
              <a:t>)n </a:t>
            </a:r>
            <a:endParaRPr lang="el-G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AFD69-4139-4D3C-AC96-F6D61DC98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70727"/>
            <a:ext cx="2787127" cy="151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05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244E8-CD48-4A8F-8DC0-7D400922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3.Κυκλικά πεπτίδια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A9F9AB-D56F-45D9-89D8-32AD8C3C8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182688"/>
            <a:ext cx="5156200" cy="1618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9AFEA-AD7D-4E99-AF22-ED337143C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85143"/>
            <a:ext cx="5156201" cy="1705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9678C-B247-449B-8491-212843486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572001"/>
            <a:ext cx="5401235" cy="2285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96D3AA-DA9E-4CC5-BB79-66C240D01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229" y="4572001"/>
            <a:ext cx="5646056" cy="223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44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0189"/>
          </a:xfrm>
        </p:spPr>
        <p:txBody>
          <a:bodyPr>
            <a:normAutofit/>
          </a:bodyPr>
          <a:lstStyle/>
          <a:p>
            <a:r>
              <a:rPr lang="el-GR" sz="2800" b="1" dirty="0"/>
              <a:t>β- πτυχωτό φύλλο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90688"/>
            <a:ext cx="10196286" cy="4351338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Σταθεροποιείται με δεσμούς υδρογόνου μεταξύ παράλληλων ή αντιπαράλληλων πεπτιδικών αλυσίδων</a:t>
            </a:r>
            <a:endParaRPr lang="en-US" sz="24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494757"/>
            <a:ext cx="569087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Εικόνα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2186" y="2219167"/>
            <a:ext cx="5761355" cy="319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440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Δομή στροφών</a:t>
            </a:r>
          </a:p>
        </p:txBody>
      </p:sp>
      <p:pic>
        <p:nvPicPr>
          <p:cNvPr id="4" name="Εικόνα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02856"/>
            <a:ext cx="4428571" cy="39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9500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l-GR" sz="2800" b="1" dirty="0"/>
              <a:t>Τριτοταγής δομή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457" y="1535338"/>
            <a:ext cx="10515600" cy="5337176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-Μη πολικές αλληλεπιδράσεις (υδρόφοβοι δεσμοί)</a:t>
            </a:r>
          </a:p>
          <a:p>
            <a:pPr marL="0" indent="0">
              <a:buNone/>
            </a:pPr>
            <a:r>
              <a:rPr lang="el-GR" sz="2400" dirty="0"/>
              <a:t>-Ιοντικές αλληλεπιδράσεις</a:t>
            </a:r>
            <a:r>
              <a:rPr lang="en-US" sz="2400" dirty="0"/>
              <a:t> </a:t>
            </a:r>
            <a:r>
              <a:rPr lang="el-GR" sz="2400" dirty="0"/>
              <a:t>μεταξύ όξινων και βασικών ομάδων </a:t>
            </a:r>
          </a:p>
          <a:p>
            <a:pPr marL="0" indent="0">
              <a:buNone/>
            </a:pPr>
            <a:r>
              <a:rPr lang="el-GR" sz="2400" dirty="0"/>
              <a:t>-Δισουλφιδικές γέφυρες </a:t>
            </a:r>
            <a:r>
              <a:rPr lang="en-US" sz="2400" dirty="0"/>
              <a:t>-S-S-</a:t>
            </a:r>
          </a:p>
          <a:p>
            <a:pPr marL="0" indent="0">
              <a:buNone/>
            </a:pPr>
            <a:r>
              <a:rPr lang="el-GR" sz="2400" dirty="0"/>
              <a:t> </a:t>
            </a:r>
            <a:r>
              <a:rPr lang="el-GR" dirty="0"/>
              <a:t> </a:t>
            </a:r>
            <a:endParaRPr lang="en-US" dirty="0"/>
          </a:p>
          <a:p>
            <a:pPr marL="0" indent="0">
              <a:buNone/>
            </a:pPr>
            <a:r>
              <a:rPr lang="el-GR" sz="2400" dirty="0"/>
              <a:t>αιμοσφαιρίνη</a:t>
            </a:r>
          </a:p>
        </p:txBody>
      </p:sp>
      <p:pic>
        <p:nvPicPr>
          <p:cNvPr id="4" name="Εικόνα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6723" y="2380343"/>
            <a:ext cx="4982210" cy="448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9012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 </a:t>
            </a:r>
            <a:r>
              <a:rPr lang="el-GR" sz="3100" b="1" dirty="0"/>
              <a:t>Τεταρτοταγής δομή</a:t>
            </a:r>
            <a:br>
              <a:rPr lang="el-GR" sz="3100" dirty="0"/>
            </a:br>
            <a:br>
              <a:rPr lang="el-GR" sz="2800" dirty="0"/>
            </a:b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1680"/>
            <a:ext cx="10515600" cy="5656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400" dirty="0"/>
              <a:t>Στις πρωτεΐνες δύο ή περισσότερες υπομονάδες συνδέονται με  μη ομοιοπολικές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l-GR" sz="2400" dirty="0"/>
              <a:t>αλληλεπιδράσεις                                  </a:t>
            </a:r>
          </a:p>
          <a:p>
            <a:pPr marL="0" indent="0">
              <a:buNone/>
            </a:pPr>
            <a:r>
              <a:rPr lang="el-GR" sz="2400" dirty="0"/>
              <a:t>                                                                                 αιμοσφαιρίνη </a:t>
            </a:r>
            <a:endParaRPr lang="en-US" sz="2400" dirty="0"/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αιμοσφαιρίνη</a:t>
            </a:r>
          </a:p>
          <a:p>
            <a:endParaRPr lang="el-GR" dirty="0"/>
          </a:p>
        </p:txBody>
      </p:sp>
      <p:pic>
        <p:nvPicPr>
          <p:cNvPr id="4" name="Εικόνα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17724"/>
            <a:ext cx="5265420" cy="47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738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1153</Words>
  <Application>Microsoft Office PowerPoint</Application>
  <PresentationFormat>Widescreen</PresentationFormat>
  <Paragraphs>439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XΗΜΕΙΑ ΚΑΙ ΔΟΜΗ ΠΕΠΤΙΔΙΩΝ ΚΑΙ ΠΡΩΤΕΙΝΩΝ</vt:lpstr>
      <vt:lpstr> AMINOΞΕΑ</vt:lpstr>
      <vt:lpstr>              ΙΟΝΙΣΜΟΣ ΑΜΙΝΟΞΕΩΝ</vt:lpstr>
      <vt:lpstr> ΔΟΜΗ ΠΕΠΤΙΔΙΩΝ ΚΑΙ  ΠΡΩΤΕΙΝΩΝ</vt:lpstr>
      <vt:lpstr>Δευτεροταγής δομή </vt:lpstr>
      <vt:lpstr>β- πτυχωτό φύλλο</vt:lpstr>
      <vt:lpstr>Δομή στροφών</vt:lpstr>
      <vt:lpstr>Τριτοταγής δομή</vt:lpstr>
      <vt:lpstr> Τεταρτοταγής δομή  </vt:lpstr>
      <vt:lpstr>ΦΥΣΙΟΛΟΓΙΚΟΣ ΡΟΛΟΣ ΤΩΝ ΠΡΩΤΕΙΝΩΝ</vt:lpstr>
      <vt:lpstr>ΠΕΠΤΙΔΙΚΗ ΣΥΝΘΕΣΗ</vt:lpstr>
      <vt:lpstr>ΣΤΑΔΙΑ ΤΗΣ ΠΕΠΤΙΔΙΚΗΣ ΣΥΝΘΕΣΗΣ</vt:lpstr>
      <vt:lpstr>Προστασία δραστικών ομάδων</vt:lpstr>
      <vt:lpstr>Βουτυλοξυ- καρβονυλομάδα, Boc-ομάδα</vt:lpstr>
      <vt:lpstr>PowerPoint Presentation</vt:lpstr>
      <vt:lpstr>Διφαινυλο-ισοπροπυλοξυ- καρβονυλο-ομάδα, Βpoc- ομάδα (1% TFA)   </vt:lpstr>
      <vt:lpstr>Προστασία της α- καρβοξυλομάδας</vt:lpstr>
      <vt:lpstr> Μέθοδοι σχηματισμού πεπτιδικού δεσμού </vt:lpstr>
      <vt:lpstr> Μέθοδος αζιδίων</vt:lpstr>
      <vt:lpstr>Μέθοδος μικτών ανυδριτών</vt:lpstr>
      <vt:lpstr>Mέθοδος ενεργών εστέρων</vt:lpstr>
      <vt:lpstr>Αντιδραστήρια σύζευξης</vt:lpstr>
      <vt:lpstr> Mειονεκτήματα της μεθόδου</vt:lpstr>
      <vt:lpstr>Φωσφονικά παράγωγα</vt:lpstr>
      <vt:lpstr>Προστασία παράπλευρων δραστικών ομάδων</vt:lpstr>
      <vt:lpstr>Προστασία της γουανιδινομάδας της Αργινίνης</vt:lpstr>
      <vt:lpstr>Προστασία της γουανιδινομάδας της Αργινίνης</vt:lpstr>
      <vt:lpstr>Προστασία του ιμιδαζολίου της Ιστιδίνης</vt:lpstr>
      <vt:lpstr>Προστασία του ιμιδαζολίου της Ιστιδίνης</vt:lpstr>
      <vt:lpstr>Προστασία του ινδολίου της Τρυπτοφάνης</vt:lpstr>
      <vt:lpstr> Προστασία του θειοαιθέρα της Μεθειονίνης</vt:lpstr>
      <vt:lpstr> Προστασία των υδροξυλομάδων</vt:lpstr>
      <vt:lpstr> Προστασία των σουλφυδρυλομάδων</vt:lpstr>
      <vt:lpstr>Ασπαραγινικό και Γλουταμινικό οξύ</vt:lpstr>
      <vt:lpstr> Ασπαραγίνη και γλουταμίνη  </vt:lpstr>
      <vt:lpstr>Γλυκίνη και Προλίνη</vt:lpstr>
      <vt:lpstr>Aνεπιθύμητες αντιδράσεις  κατά την πεπτιδική σύνθεση</vt:lpstr>
      <vt:lpstr>PowerPoint Presentation</vt:lpstr>
      <vt:lpstr>Β. Κλείσιμο δακτυλίου με κατάλυση από οξύ </vt:lpstr>
      <vt:lpstr>Γ. Αλκυλίωση</vt:lpstr>
      <vt:lpstr>ΡΑΚΕΜΟΠΟΙΗΣΗ</vt:lpstr>
      <vt:lpstr>PowerPoint Presentation</vt:lpstr>
      <vt:lpstr>B. Ανίχνευση της ρακεμοποίησης</vt:lpstr>
      <vt:lpstr>Γ. Αποφυγή της ρακεμοποίησης</vt:lpstr>
      <vt:lpstr> ΣΥΝΘΕΣΗ ΠΕΠΤΙΔΙΩΝ ΣΕ ΣΤΕΡΕΗ ΦΑΣΗ</vt:lpstr>
      <vt:lpstr>PowerPoint Presentation</vt:lpstr>
      <vt:lpstr>Μέθοδοι σύνθεσης πεπτιδίων σε στερεή φάση SPPS</vt:lpstr>
      <vt:lpstr>Προστατευτικές ομάδες παράπλευρων αλυσίδων των αμινοξέων</vt:lpstr>
      <vt:lpstr> Είδη ρητινών κατά την SPPS, Boc- μέθοδος</vt:lpstr>
      <vt:lpstr>PowerPoint Presentation</vt:lpstr>
      <vt:lpstr>Σύνθεση πεπτιδίων σε στερεή φάση</vt:lpstr>
      <vt:lpstr>Προβλήματα κατά την πεπτιδική σύνθεση </vt:lpstr>
      <vt:lpstr>2.Ελλιπής αλληλουχία</vt:lpstr>
      <vt:lpstr>Σύνθεση ειδικών πεπτιδίων</vt:lpstr>
      <vt:lpstr>2.Πολυπεπτίδια</vt:lpstr>
      <vt:lpstr>3.Κυκλικά πεπτίδια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User1</dc:creator>
  <cp:lastModifiedBy>User1</cp:lastModifiedBy>
  <cp:revision>337</cp:revision>
  <dcterms:created xsi:type="dcterms:W3CDTF">2017-05-04T08:56:21Z</dcterms:created>
  <dcterms:modified xsi:type="dcterms:W3CDTF">2017-07-10T09:50:11Z</dcterms:modified>
</cp:coreProperties>
</file>